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9" r:id="rId2"/>
    <p:sldId id="256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86" r:id="rId11"/>
    <p:sldId id="287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6" r:id="rId32"/>
    <p:sldId id="317" r:id="rId33"/>
    <p:sldId id="318" r:id="rId34"/>
    <p:sldId id="314" r:id="rId35"/>
    <p:sldId id="315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DDDDDD"/>
    <a:srgbClr val="777777"/>
    <a:srgbClr val="BBE0E3"/>
    <a:srgbClr val="000099"/>
    <a:srgbClr val="F6FCA2"/>
    <a:srgbClr val="FF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49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5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2.wmf"/><Relationship Id="rId5" Type="http://schemas.openxmlformats.org/officeDocument/2006/relationships/image" Target="../media/image56.wmf"/><Relationship Id="rId4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10" Type="http://schemas.openxmlformats.org/officeDocument/2006/relationships/image" Target="../media/image15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emf"/><Relationship Id="rId3" Type="http://schemas.openxmlformats.org/officeDocument/2006/relationships/image" Target="../media/image94.wmf"/><Relationship Id="rId7" Type="http://schemas.openxmlformats.org/officeDocument/2006/relationships/image" Target="../media/image98.wmf"/><Relationship Id="rId12" Type="http://schemas.openxmlformats.org/officeDocument/2006/relationships/image" Target="../media/image103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11" Type="http://schemas.openxmlformats.org/officeDocument/2006/relationships/image" Target="../media/image102.wmf"/><Relationship Id="rId5" Type="http://schemas.openxmlformats.org/officeDocument/2006/relationships/image" Target="../media/image96.wmf"/><Relationship Id="rId10" Type="http://schemas.openxmlformats.org/officeDocument/2006/relationships/image" Target="../media/image101.wmf"/><Relationship Id="rId4" Type="http://schemas.openxmlformats.org/officeDocument/2006/relationships/image" Target="../media/image95.wmf"/><Relationship Id="rId9" Type="http://schemas.openxmlformats.org/officeDocument/2006/relationships/image" Target="../media/image100.wmf"/><Relationship Id="rId14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6.wmf"/><Relationship Id="rId6" Type="http://schemas.openxmlformats.org/officeDocument/2006/relationships/image" Target="../media/image128.wmf"/><Relationship Id="rId5" Type="http://schemas.openxmlformats.org/officeDocument/2006/relationships/image" Target="../media/image127.wmf"/><Relationship Id="rId4" Type="http://schemas.openxmlformats.org/officeDocument/2006/relationships/image" Target="../media/image12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4.emf"/><Relationship Id="rId4" Type="http://schemas.openxmlformats.org/officeDocument/2006/relationships/image" Target="../media/image12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12" Type="http://schemas.openxmlformats.org/officeDocument/2006/relationships/image" Target="../media/image27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Relationship Id="rId14" Type="http://schemas.openxmlformats.org/officeDocument/2006/relationships/image" Target="../media/image2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40.wmf"/><Relationship Id="rId1" Type="http://schemas.openxmlformats.org/officeDocument/2006/relationships/image" Target="../media/image139.emf"/><Relationship Id="rId5" Type="http://schemas.openxmlformats.org/officeDocument/2006/relationships/image" Target="../media/image141.emf"/><Relationship Id="rId4" Type="http://schemas.openxmlformats.org/officeDocument/2006/relationships/image" Target="../media/image12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20.wmf"/><Relationship Id="rId4" Type="http://schemas.openxmlformats.org/officeDocument/2006/relationships/image" Target="../media/image1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e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E96558-2DEC-4761-B03E-0D0A6EC121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50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418F80-F938-475B-89A5-F2F7B887E0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FFB0A-7DB7-44A6-ADD0-A1DAEA0F7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798E6-495E-4663-9865-BDF894E139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2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12BB9A-512B-43C1-9783-323330DA1F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8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8C1059-BCD7-4863-8B61-775DB794E2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FF9379-FA77-4AB5-829F-77FC3B1ED9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F6578-636C-493C-BFA0-5B5F90A8F7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905436-60BA-4AEC-9057-9BCBB42FCC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2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6B9DB0-3CBC-4F57-A6C3-B1D753532B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C6BD7F-D8BD-4CC7-817A-809A6D5358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95D911-B195-4DF1-B01E-7237BEDED2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4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/>
              <a:t>ABE 308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Lecture 4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AAB5D7-D4D6-47CE-9920-A480917B82F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9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7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51.wmf"/><Relationship Id="rId22" Type="http://schemas.openxmlformats.org/officeDocument/2006/relationships/image" Target="../media/image5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4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53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6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7.bin"/><Relationship Id="rId5" Type="http://schemas.openxmlformats.org/officeDocument/2006/relationships/oleObject" Target="../embeddings/oleObject64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5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6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6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73.png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75.png"/><Relationship Id="rId5" Type="http://schemas.openxmlformats.org/officeDocument/2006/relationships/image" Target="../media/image70.emf"/><Relationship Id="rId10" Type="http://schemas.openxmlformats.org/officeDocument/2006/relationships/image" Target="../media/image74.png"/><Relationship Id="rId4" Type="http://schemas.openxmlformats.org/officeDocument/2006/relationships/oleObject" Target="../embeddings/oleObject79.bin"/><Relationship Id="rId9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image" Target="../media/image79.png"/><Relationship Id="rId7" Type="http://schemas.openxmlformats.org/officeDocument/2006/relationships/image" Target="../media/image77.emf"/><Relationship Id="rId12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3.bin"/><Relationship Id="rId11" Type="http://schemas.openxmlformats.org/officeDocument/2006/relationships/image" Target="../media/image81.png"/><Relationship Id="rId5" Type="http://schemas.openxmlformats.org/officeDocument/2006/relationships/image" Target="../media/image76.emf"/><Relationship Id="rId10" Type="http://schemas.openxmlformats.org/officeDocument/2006/relationships/image" Target="../media/image80.pn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image" Target="../media/image86.png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81.png"/><Relationship Id="rId5" Type="http://schemas.openxmlformats.org/officeDocument/2006/relationships/image" Target="../media/image83.emf"/><Relationship Id="rId10" Type="http://schemas.openxmlformats.org/officeDocument/2006/relationships/image" Target="../media/image80.png"/><Relationship Id="rId4" Type="http://schemas.openxmlformats.org/officeDocument/2006/relationships/oleObject" Target="../embeddings/oleObject85.bin"/><Relationship Id="rId9" Type="http://schemas.openxmlformats.org/officeDocument/2006/relationships/image" Target="../media/image8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90.e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9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96.wmf"/><Relationship Id="rId18" Type="http://schemas.openxmlformats.org/officeDocument/2006/relationships/oleObject" Target="../embeddings/oleObject100.bin"/><Relationship Id="rId26" Type="http://schemas.openxmlformats.org/officeDocument/2006/relationships/oleObject" Target="../embeddings/oleObject104.bin"/><Relationship Id="rId3" Type="http://schemas.openxmlformats.org/officeDocument/2006/relationships/image" Target="../media/image106.png"/><Relationship Id="rId21" Type="http://schemas.openxmlformats.org/officeDocument/2006/relationships/image" Target="../media/image100.wmf"/><Relationship Id="rId7" Type="http://schemas.openxmlformats.org/officeDocument/2006/relationships/image" Target="../media/image93.wmf"/><Relationship Id="rId12" Type="http://schemas.openxmlformats.org/officeDocument/2006/relationships/oleObject" Target="../embeddings/oleObject97.bin"/><Relationship Id="rId17" Type="http://schemas.openxmlformats.org/officeDocument/2006/relationships/image" Target="../media/image98.wmf"/><Relationship Id="rId25" Type="http://schemas.openxmlformats.org/officeDocument/2006/relationships/image" Target="../media/image10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9.bin"/><Relationship Id="rId20" Type="http://schemas.openxmlformats.org/officeDocument/2006/relationships/oleObject" Target="../embeddings/oleObject101.bin"/><Relationship Id="rId29" Type="http://schemas.openxmlformats.org/officeDocument/2006/relationships/image" Target="../media/image104.e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95.wmf"/><Relationship Id="rId24" Type="http://schemas.openxmlformats.org/officeDocument/2006/relationships/oleObject" Target="../embeddings/oleObject103.bin"/><Relationship Id="rId5" Type="http://schemas.openxmlformats.org/officeDocument/2006/relationships/image" Target="../media/image92.wmf"/><Relationship Id="rId15" Type="http://schemas.openxmlformats.org/officeDocument/2006/relationships/image" Target="../media/image97.wmf"/><Relationship Id="rId23" Type="http://schemas.openxmlformats.org/officeDocument/2006/relationships/image" Target="../media/image101.wmf"/><Relationship Id="rId28" Type="http://schemas.openxmlformats.org/officeDocument/2006/relationships/oleObject" Target="../embeddings/oleObject105.bin"/><Relationship Id="rId10" Type="http://schemas.openxmlformats.org/officeDocument/2006/relationships/oleObject" Target="../embeddings/oleObject96.bin"/><Relationship Id="rId19" Type="http://schemas.openxmlformats.org/officeDocument/2006/relationships/image" Target="../media/image99.wmf"/><Relationship Id="rId31" Type="http://schemas.openxmlformats.org/officeDocument/2006/relationships/image" Target="../media/image105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4.wmf"/><Relationship Id="rId14" Type="http://schemas.openxmlformats.org/officeDocument/2006/relationships/oleObject" Target="../embeddings/oleObject98.bin"/><Relationship Id="rId22" Type="http://schemas.openxmlformats.org/officeDocument/2006/relationships/oleObject" Target="../embeddings/oleObject102.bin"/><Relationship Id="rId27" Type="http://schemas.openxmlformats.org/officeDocument/2006/relationships/image" Target="../media/image103.wmf"/><Relationship Id="rId30" Type="http://schemas.openxmlformats.org/officeDocument/2006/relationships/oleObject" Target="../embeddings/oleObject10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9.png"/><Relationship Id="rId7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3.png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109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1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125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22.wmf"/><Relationship Id="rId17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4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10" Type="http://schemas.openxmlformats.org/officeDocument/2006/relationships/image" Target="../media/image121.wmf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23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125.bin"/><Relationship Id="rId3" Type="http://schemas.openxmlformats.org/officeDocument/2006/relationships/oleObject" Target="../embeddings/oleObject120.bin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24.bin"/><Relationship Id="rId5" Type="http://schemas.openxmlformats.org/officeDocument/2006/relationships/oleObject" Target="../embeddings/oleObject121.bin"/><Relationship Id="rId10" Type="http://schemas.openxmlformats.org/officeDocument/2006/relationships/image" Target="../media/image125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28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2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12" Type="http://schemas.openxmlformats.org/officeDocument/2006/relationships/image" Target="../media/image1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132.bin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12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3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34.bin"/><Relationship Id="rId5" Type="http://schemas.openxmlformats.org/officeDocument/2006/relationships/image" Target="../media/image138.png"/><Relationship Id="rId10" Type="http://schemas.openxmlformats.org/officeDocument/2006/relationships/image" Target="../media/image137.w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3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12" Type="http://schemas.openxmlformats.org/officeDocument/2006/relationships/image" Target="../media/image1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141.bin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25.wmf"/><Relationship Id="rId4" Type="http://schemas.openxmlformats.org/officeDocument/2006/relationships/image" Target="../media/image139.emf"/><Relationship Id="rId9" Type="http://schemas.openxmlformats.org/officeDocument/2006/relationships/oleObject" Target="../embeddings/oleObject14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3.wmf"/><Relationship Id="rId11" Type="http://schemas.openxmlformats.org/officeDocument/2006/relationships/image" Target="../media/image146.png"/><Relationship Id="rId5" Type="http://schemas.openxmlformats.org/officeDocument/2006/relationships/oleObject" Target="../embeddings/oleObject143.bin"/><Relationship Id="rId10" Type="http://schemas.openxmlformats.org/officeDocument/2006/relationships/image" Target="../media/image145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4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21" Type="http://schemas.openxmlformats.org/officeDocument/2006/relationships/image" Target="../media/image14.wmf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wmf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image" Target="../media/image15.wmf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1.wmf"/><Relationship Id="rId22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3.wmf"/><Relationship Id="rId26" Type="http://schemas.openxmlformats.org/officeDocument/2006/relationships/image" Target="../media/image27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0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wmf"/><Relationship Id="rId20" Type="http://schemas.openxmlformats.org/officeDocument/2006/relationships/image" Target="../media/image24.wmf"/><Relationship Id="rId29" Type="http://schemas.openxmlformats.org/officeDocument/2006/relationships/oleObject" Target="../embeddings/oleObject30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6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28.wmf"/><Relationship Id="rId10" Type="http://schemas.openxmlformats.org/officeDocument/2006/relationships/image" Target="../media/image19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1.wmf"/><Relationship Id="rId22" Type="http://schemas.openxmlformats.org/officeDocument/2006/relationships/image" Target="../media/image25.wmf"/><Relationship Id="rId27" Type="http://schemas.openxmlformats.org/officeDocument/2006/relationships/oleObject" Target="../embeddings/oleObject29.bin"/><Relationship Id="rId30" Type="http://schemas.openxmlformats.org/officeDocument/2006/relationships/image" Target="../media/image2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3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B9DB0-3CBC-4F57-A6C3-B1D753532BD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534" y="1616911"/>
            <a:ext cx="76229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n-lt"/>
                <a:cs typeface="Times New Roman" panose="02020603050405020304" pitchFamily="18" charset="0"/>
              </a:rPr>
              <a:t>Transient conditions occur for 2 reasons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The system energy inflow is different from the outflow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+mn-lt"/>
                <a:cs typeface="Times New Roman" panose="02020603050405020304" pitchFamily="18" charset="0"/>
              </a:rPr>
              <a:t>A change in the boundary conditions occurs</a:t>
            </a:r>
          </a:p>
        </p:txBody>
      </p:sp>
      <p:sp>
        <p:nvSpPr>
          <p:cNvPr id="6" name="Rectangle 5"/>
          <p:cNvSpPr/>
          <p:nvPr/>
        </p:nvSpPr>
        <p:spPr>
          <a:xfrm>
            <a:off x="940358" y="-71718"/>
            <a:ext cx="7086106" cy="1717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dirty="0"/>
              <a:t>Lecture </a:t>
            </a:r>
            <a:r>
              <a:rPr lang="en-US" sz="4000" dirty="0" smtClean="0"/>
              <a:t>4  </a:t>
            </a:r>
          </a:p>
          <a:p>
            <a:pPr algn="ctr">
              <a:lnSpc>
                <a:spcPct val="140000"/>
              </a:lnSpc>
            </a:pPr>
            <a:r>
              <a:rPr lang="en-US" sz="4000" dirty="0" smtClean="0"/>
              <a:t>Unsteady </a:t>
            </a:r>
            <a:r>
              <a:rPr lang="en-US" sz="4000" dirty="0"/>
              <a:t>S</a:t>
            </a:r>
            <a:r>
              <a:rPr lang="en-US" sz="4000" dirty="0" smtClean="0"/>
              <a:t>tate Heat Transfer 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54147" y="3951754"/>
            <a:ext cx="82556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cs typeface="Times New Roman" panose="02020603050405020304" pitchFamily="18" charset="0"/>
              </a:rPr>
              <a:t>Two cases to be considered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Temperature changes with time but not position (Lumped Parameter Analysis)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Temperature changes with time and location</a:t>
            </a:r>
            <a:endParaRPr lang="en-US" sz="2800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8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0BEB5-B06F-4E51-9C99-627E79ACD390}" type="slidenum">
              <a:rPr lang="en-US"/>
              <a:pPr/>
              <a:t>10</a:t>
            </a:fld>
            <a:endParaRPr lang="en-US"/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02273" y="155575"/>
            <a:ext cx="77961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/>
              <a:t>ENERGY </a:t>
            </a:r>
            <a:r>
              <a:rPr lang="en-US" sz="2400" b="1" u="sng" dirty="0" smtClean="0"/>
              <a:t>EQUATION – the Unsteady State Condition</a:t>
            </a:r>
            <a:endParaRPr lang="en-US" sz="2400" b="1" u="sng" dirty="0"/>
          </a:p>
        </p:txBody>
      </p:sp>
      <p:graphicFrame>
        <p:nvGraphicFramePr>
          <p:cNvPr id="57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133541"/>
              </p:ext>
            </p:extLst>
          </p:nvPr>
        </p:nvGraphicFramePr>
        <p:xfrm>
          <a:off x="1619250" y="612775"/>
          <a:ext cx="4960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2" name="Equation" r:id="rId3" imgW="1752480" imgH="431640" progId="Equation.DSMT4">
                  <p:embed/>
                </p:oleObj>
              </mc:Choice>
              <mc:Fallback>
                <p:oleObj name="Equation" r:id="rId3" imgW="175248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612775"/>
                        <a:ext cx="4960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AutoShape 6"/>
          <p:cNvSpPr>
            <a:spLocks/>
          </p:cNvSpPr>
          <p:nvPr/>
        </p:nvSpPr>
        <p:spPr bwMode="auto">
          <a:xfrm rot="16200000">
            <a:off x="1862836" y="1486884"/>
            <a:ext cx="88900" cy="757238"/>
          </a:xfrm>
          <a:prstGeom prst="leftBrace">
            <a:avLst>
              <a:gd name="adj1" fmla="val 7098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1391568" y="1934745"/>
            <a:ext cx="10314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Transient</a:t>
            </a:r>
          </a:p>
        </p:txBody>
      </p:sp>
      <p:sp>
        <p:nvSpPr>
          <p:cNvPr id="57352" name="AutoShape 8"/>
          <p:cNvSpPr>
            <a:spLocks/>
          </p:cNvSpPr>
          <p:nvPr/>
        </p:nvSpPr>
        <p:spPr bwMode="auto">
          <a:xfrm rot="16200000">
            <a:off x="3006724" y="1374965"/>
            <a:ext cx="111125" cy="1069975"/>
          </a:xfrm>
          <a:prstGeom prst="leftBrace">
            <a:avLst>
              <a:gd name="adj1" fmla="val 802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7353" name="AutoShape 9"/>
          <p:cNvSpPr>
            <a:spLocks/>
          </p:cNvSpPr>
          <p:nvPr/>
        </p:nvSpPr>
        <p:spPr bwMode="auto">
          <a:xfrm rot="16200000">
            <a:off x="4715668" y="1063021"/>
            <a:ext cx="66675" cy="1538287"/>
          </a:xfrm>
          <a:prstGeom prst="leftBrace">
            <a:avLst>
              <a:gd name="adj1" fmla="val 1922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7354" name="AutoShape 10"/>
          <p:cNvSpPr>
            <a:spLocks/>
          </p:cNvSpPr>
          <p:nvPr/>
        </p:nvSpPr>
        <p:spPr bwMode="auto">
          <a:xfrm rot="16200000">
            <a:off x="6199981" y="1359156"/>
            <a:ext cx="66675" cy="992188"/>
          </a:xfrm>
          <a:prstGeom prst="leftBrace">
            <a:avLst>
              <a:gd name="adj1" fmla="val 12400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2330703" y="1909953"/>
            <a:ext cx="136928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Convection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fluid velocity 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independent 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of position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4074420" y="1937195"/>
            <a:ext cx="122020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Conduction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5633634" y="1855250"/>
            <a:ext cx="11993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Generation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term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777875" y="3003550"/>
            <a:ext cx="75977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Let’s assume </a:t>
            </a:r>
            <a:r>
              <a:rPr lang="en-US" sz="2400" b="1" u="sng" dirty="0"/>
              <a:t>no heat generation </a:t>
            </a:r>
            <a:r>
              <a:rPr lang="en-US" sz="2400" dirty="0"/>
              <a:t>and </a:t>
            </a:r>
            <a:r>
              <a:rPr lang="en-US" sz="2400" b="1" u="sng" dirty="0"/>
              <a:t>no convection</a:t>
            </a:r>
          </a:p>
        </p:txBody>
      </p:sp>
      <p:grpSp>
        <p:nvGrpSpPr>
          <p:cNvPr id="57362" name="Group 18"/>
          <p:cNvGrpSpPr>
            <a:grpSpLocks/>
          </p:cNvGrpSpPr>
          <p:nvPr/>
        </p:nvGrpSpPr>
        <p:grpSpPr bwMode="auto">
          <a:xfrm>
            <a:off x="2585848" y="782828"/>
            <a:ext cx="4197350" cy="938213"/>
            <a:chOff x="1582" y="724"/>
            <a:chExt cx="2644" cy="591"/>
          </a:xfrm>
        </p:grpSpPr>
        <p:sp>
          <p:nvSpPr>
            <p:cNvPr id="57360" name="Freeform 16"/>
            <p:cNvSpPr>
              <a:spLocks/>
            </p:cNvSpPr>
            <p:nvPr/>
          </p:nvSpPr>
          <p:spPr bwMode="auto">
            <a:xfrm>
              <a:off x="1582" y="724"/>
              <a:ext cx="518" cy="579"/>
            </a:xfrm>
            <a:custGeom>
              <a:avLst/>
              <a:gdLst>
                <a:gd name="T0" fmla="*/ 20 w 518"/>
                <a:gd name="T1" fmla="*/ 400 h 579"/>
                <a:gd name="T2" fmla="*/ 83 w 518"/>
                <a:gd name="T3" fmla="*/ 512 h 579"/>
                <a:gd name="T4" fmla="*/ 518 w 518"/>
                <a:gd name="T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8" h="579">
                  <a:moveTo>
                    <a:pt x="20" y="400"/>
                  </a:moveTo>
                  <a:cubicBezTo>
                    <a:pt x="10" y="489"/>
                    <a:pt x="0" y="579"/>
                    <a:pt x="83" y="512"/>
                  </a:cubicBezTo>
                  <a:cubicBezTo>
                    <a:pt x="166" y="445"/>
                    <a:pt x="342" y="222"/>
                    <a:pt x="51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57361" name="Freeform 17"/>
            <p:cNvSpPr>
              <a:spLocks/>
            </p:cNvSpPr>
            <p:nvPr/>
          </p:nvSpPr>
          <p:spPr bwMode="auto">
            <a:xfrm>
              <a:off x="3708" y="736"/>
              <a:ext cx="518" cy="579"/>
            </a:xfrm>
            <a:custGeom>
              <a:avLst/>
              <a:gdLst>
                <a:gd name="T0" fmla="*/ 20 w 518"/>
                <a:gd name="T1" fmla="*/ 400 h 579"/>
                <a:gd name="T2" fmla="*/ 83 w 518"/>
                <a:gd name="T3" fmla="*/ 512 h 579"/>
                <a:gd name="T4" fmla="*/ 518 w 518"/>
                <a:gd name="T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8" h="579">
                  <a:moveTo>
                    <a:pt x="20" y="400"/>
                  </a:moveTo>
                  <a:cubicBezTo>
                    <a:pt x="10" y="489"/>
                    <a:pt x="0" y="579"/>
                    <a:pt x="83" y="512"/>
                  </a:cubicBezTo>
                  <a:cubicBezTo>
                    <a:pt x="166" y="445"/>
                    <a:pt x="342" y="222"/>
                    <a:pt x="51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aphicFrame>
        <p:nvGraphicFramePr>
          <p:cNvPr id="57363" name="Object 19"/>
          <p:cNvGraphicFramePr>
            <a:graphicFrameLocks noChangeAspect="1"/>
          </p:cNvGraphicFramePr>
          <p:nvPr/>
        </p:nvGraphicFramePr>
        <p:xfrm>
          <a:off x="2187575" y="3475038"/>
          <a:ext cx="402748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3" name="Equation" r:id="rId5" imgW="1422360" imgH="431640" progId="Equation.3">
                  <p:embed/>
                </p:oleObj>
              </mc:Choice>
              <mc:Fallback>
                <p:oleObj name="Equation" r:id="rId5" imgW="1422360" imgH="431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3475038"/>
                        <a:ext cx="402748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4" name="Object 20"/>
          <p:cNvGraphicFramePr>
            <a:graphicFrameLocks noChangeAspect="1"/>
          </p:cNvGraphicFramePr>
          <p:nvPr/>
        </p:nvGraphicFramePr>
        <p:xfrm>
          <a:off x="2976563" y="4797425"/>
          <a:ext cx="23685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4" name="Equation" r:id="rId7" imgW="774360" imgH="393480" progId="Equation.3">
                  <p:embed/>
                </p:oleObj>
              </mc:Choice>
              <mc:Fallback>
                <p:oleObj name="Equation" r:id="rId7" imgW="774360" imgH="3934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4797425"/>
                        <a:ext cx="2368550" cy="12033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E02E-C0EA-4502-A220-1BDF1E4BF45B}" type="slidenum">
              <a:rPr lang="en-US"/>
              <a:pPr/>
              <a:t>11</a:t>
            </a:fld>
            <a:endParaRPr lang="en-US"/>
          </a:p>
        </p:txBody>
      </p:sp>
      <p:graphicFrame>
        <p:nvGraphicFramePr>
          <p:cNvPr id="58376" name="Object 8"/>
          <p:cNvGraphicFramePr>
            <a:graphicFrameLocks noChangeAspect="1"/>
          </p:cNvGraphicFramePr>
          <p:nvPr/>
        </p:nvGraphicFramePr>
        <p:xfrm>
          <a:off x="1930400" y="1800225"/>
          <a:ext cx="3851275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7" name="Equation" r:id="rId3" imgW="1688760" imgH="482400" progId="Equation.3">
                  <p:embed/>
                </p:oleObj>
              </mc:Choice>
              <mc:Fallback>
                <p:oleObj name="Equation" r:id="rId3" imgW="1688760" imgH="4824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1800225"/>
                        <a:ext cx="3851275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509588" y="271463"/>
            <a:ext cx="6294437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Energy Equation in Cartesian Coordinates</a:t>
            </a:r>
            <a:endParaRPr lang="en-US" sz="2400"/>
          </a:p>
          <a:p>
            <a:endParaRPr lang="en-US" sz="2400"/>
          </a:p>
          <a:p>
            <a:pPr>
              <a:buFontTx/>
              <a:buChar char="•"/>
            </a:pPr>
            <a:r>
              <a:rPr lang="en-US" sz="2400"/>
              <a:t> No convection</a:t>
            </a:r>
          </a:p>
          <a:p>
            <a:pPr>
              <a:buFontTx/>
              <a:buChar char="•"/>
            </a:pPr>
            <a:r>
              <a:rPr lang="en-US" sz="2400"/>
              <a:t> No heat Generation</a:t>
            </a:r>
          </a:p>
          <a:p>
            <a:pPr>
              <a:buFontTx/>
              <a:buChar char="•"/>
            </a:pPr>
            <a:endParaRPr lang="en-US" sz="2400" b="1" u="sng"/>
          </a:p>
        </p:txBody>
      </p:sp>
      <p:graphicFrame>
        <p:nvGraphicFramePr>
          <p:cNvPr id="58378" name="Object 10"/>
          <p:cNvGraphicFramePr>
            <a:graphicFrameLocks noChangeAspect="1"/>
          </p:cNvGraphicFramePr>
          <p:nvPr/>
        </p:nvGraphicFramePr>
        <p:xfrm>
          <a:off x="1981200" y="3382963"/>
          <a:ext cx="348615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8" name="Equation" r:id="rId5" imgW="965160" imgH="203040" progId="Equation.3">
                  <p:embed/>
                </p:oleObj>
              </mc:Choice>
              <mc:Fallback>
                <p:oleObj name="Equation" r:id="rId5" imgW="96516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382963"/>
                        <a:ext cx="348615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AutoShape 11"/>
          <p:cNvSpPr>
            <a:spLocks noChangeArrowheads="1"/>
          </p:cNvSpPr>
          <p:nvPr/>
        </p:nvSpPr>
        <p:spPr bwMode="auto">
          <a:xfrm>
            <a:off x="3748088" y="2833688"/>
            <a:ext cx="233362" cy="555625"/>
          </a:xfrm>
          <a:prstGeom prst="downArrow">
            <a:avLst>
              <a:gd name="adj1" fmla="val 50000"/>
              <a:gd name="adj2" fmla="val 5952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5595938" y="3482975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Solution</a:t>
            </a:r>
          </a:p>
        </p:txBody>
      </p:sp>
      <p:sp>
        <p:nvSpPr>
          <p:cNvPr id="58381" name="AutoShape 13"/>
          <p:cNvSpPr>
            <a:spLocks/>
          </p:cNvSpPr>
          <p:nvPr/>
        </p:nvSpPr>
        <p:spPr bwMode="auto">
          <a:xfrm rot="16200000">
            <a:off x="4439444" y="3491707"/>
            <a:ext cx="122237" cy="1193800"/>
          </a:xfrm>
          <a:prstGeom prst="leftBrace">
            <a:avLst>
              <a:gd name="adj1" fmla="val 8138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8382" name="AutoShape 14"/>
          <p:cNvSpPr>
            <a:spLocks/>
          </p:cNvSpPr>
          <p:nvPr/>
        </p:nvSpPr>
        <p:spPr bwMode="auto">
          <a:xfrm rot="16200000">
            <a:off x="3482975" y="3838575"/>
            <a:ext cx="122238" cy="446088"/>
          </a:xfrm>
          <a:prstGeom prst="leftBrace">
            <a:avLst>
              <a:gd name="adj1" fmla="val 304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4006850" y="409733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location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3246438" y="41275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823913" y="4632325"/>
            <a:ext cx="748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Let’s consider now 1D heat flow (e.g. only direction x) </a:t>
            </a:r>
          </a:p>
        </p:txBody>
      </p:sp>
      <p:sp>
        <p:nvSpPr>
          <p:cNvPr id="58386" name="AutoShape 18"/>
          <p:cNvSpPr>
            <a:spLocks noChangeArrowheads="1"/>
          </p:cNvSpPr>
          <p:nvPr/>
        </p:nvSpPr>
        <p:spPr bwMode="auto">
          <a:xfrm>
            <a:off x="3937000" y="5486400"/>
            <a:ext cx="490538" cy="211138"/>
          </a:xfrm>
          <a:prstGeom prst="rightArrow">
            <a:avLst>
              <a:gd name="adj1" fmla="val 50000"/>
              <a:gd name="adj2" fmla="val 58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58387" name="Object 19"/>
          <p:cNvGraphicFramePr>
            <a:graphicFrameLocks noChangeAspect="1"/>
          </p:cNvGraphicFramePr>
          <p:nvPr/>
        </p:nvGraphicFramePr>
        <p:xfrm>
          <a:off x="531813" y="5156200"/>
          <a:ext cx="33432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9" name="Equation" r:id="rId7" imgW="1688760" imgH="482400" progId="Equation.3">
                  <p:embed/>
                </p:oleObj>
              </mc:Choice>
              <mc:Fallback>
                <p:oleObj name="Equation" r:id="rId7" imgW="1688760" imgH="482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156200"/>
                        <a:ext cx="33432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8" name="Object 20"/>
          <p:cNvGraphicFramePr>
            <a:graphicFrameLocks noChangeAspect="1"/>
          </p:cNvGraphicFramePr>
          <p:nvPr/>
        </p:nvGraphicFramePr>
        <p:xfrm>
          <a:off x="4546600" y="5146675"/>
          <a:ext cx="15081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0" name="Equation" r:id="rId9" imgW="761760" imgH="419040" progId="Equation.3">
                  <p:embed/>
                </p:oleObj>
              </mc:Choice>
              <mc:Fallback>
                <p:oleObj name="Equation" r:id="rId9" imgW="761760" imgH="419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5146675"/>
                        <a:ext cx="15081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9" name="AutoShape 21"/>
          <p:cNvSpPr>
            <a:spLocks noChangeArrowheads="1"/>
          </p:cNvSpPr>
          <p:nvPr/>
        </p:nvSpPr>
        <p:spPr bwMode="auto">
          <a:xfrm>
            <a:off x="6118225" y="5483225"/>
            <a:ext cx="490538" cy="211138"/>
          </a:xfrm>
          <a:prstGeom prst="rightArrow">
            <a:avLst>
              <a:gd name="adj1" fmla="val 50000"/>
              <a:gd name="adj2" fmla="val 58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58390" name="Object 22"/>
          <p:cNvGraphicFramePr>
            <a:graphicFrameLocks noChangeAspect="1"/>
          </p:cNvGraphicFramePr>
          <p:nvPr/>
        </p:nvGraphicFramePr>
        <p:xfrm>
          <a:off x="6800850" y="5480050"/>
          <a:ext cx="13827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1" name="Equation" r:id="rId11" imgW="698400" imgH="203040" progId="Equation.3">
                  <p:embed/>
                </p:oleObj>
              </mc:Choice>
              <mc:Fallback>
                <p:oleObj name="Equation" r:id="rId11" imgW="698400" imgH="2030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5480050"/>
                        <a:ext cx="1382713" cy="4016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6777038" y="5060950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Solution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CB2B9-39CE-45E6-BC6B-E0D1958FDFC2}" type="slidenum">
              <a:rPr lang="en-US"/>
              <a:pPr/>
              <a:t>12</a:t>
            </a:fld>
            <a:endParaRPr lang="en-US"/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474663" y="463550"/>
            <a:ext cx="852387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u="sng" dirty="0"/>
              <a:t>Transient Analysis</a:t>
            </a:r>
            <a:r>
              <a:rPr lang="en-US" sz="2000" dirty="0"/>
              <a:t> – Internal heat resistance in the solid is not negligible</a:t>
            </a: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/>
        </p:nvGraphicFramePr>
        <p:xfrm>
          <a:off x="3676650" y="1041400"/>
          <a:ext cx="19812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0" name="Equation" r:id="rId3" imgW="761760" imgH="419040" progId="Equation.3">
                  <p:embed/>
                </p:oleObj>
              </mc:Choice>
              <mc:Fallback>
                <p:oleObj name="Equation" r:id="rId3" imgW="76176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6650" y="1041400"/>
                        <a:ext cx="19812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73" name="Group 13"/>
          <p:cNvGrpSpPr>
            <a:grpSpLocks/>
          </p:cNvGrpSpPr>
          <p:nvPr/>
        </p:nvGrpSpPr>
        <p:grpSpPr bwMode="auto">
          <a:xfrm>
            <a:off x="477838" y="949325"/>
            <a:ext cx="2730500" cy="2986088"/>
            <a:chOff x="343" y="1820"/>
            <a:chExt cx="1720" cy="1881"/>
          </a:xfrm>
        </p:grpSpPr>
        <p:sp>
          <p:nvSpPr>
            <p:cNvPr id="66566" name="Freeform 6"/>
            <p:cNvSpPr>
              <a:spLocks/>
            </p:cNvSpPr>
            <p:nvPr/>
          </p:nvSpPr>
          <p:spPr bwMode="auto">
            <a:xfrm>
              <a:off x="837" y="2009"/>
              <a:ext cx="646" cy="1461"/>
            </a:xfrm>
            <a:custGeom>
              <a:avLst/>
              <a:gdLst>
                <a:gd name="T0" fmla="*/ 7 w 646"/>
                <a:gd name="T1" fmla="*/ 1244 h 1461"/>
                <a:gd name="T2" fmla="*/ 7 w 646"/>
                <a:gd name="T3" fmla="*/ 0 h 1461"/>
                <a:gd name="T4" fmla="*/ 183 w 646"/>
                <a:gd name="T5" fmla="*/ 28 h 1461"/>
                <a:gd name="T6" fmla="*/ 386 w 646"/>
                <a:gd name="T7" fmla="*/ 35 h 1461"/>
                <a:gd name="T8" fmla="*/ 464 w 646"/>
                <a:gd name="T9" fmla="*/ 7 h 1461"/>
                <a:gd name="T10" fmla="*/ 604 w 646"/>
                <a:gd name="T11" fmla="*/ 14 h 1461"/>
                <a:gd name="T12" fmla="*/ 646 w 646"/>
                <a:gd name="T13" fmla="*/ 14 h 1461"/>
                <a:gd name="T14" fmla="*/ 646 w 646"/>
                <a:gd name="T15" fmla="*/ 1426 h 1461"/>
                <a:gd name="T16" fmla="*/ 492 w 646"/>
                <a:gd name="T17" fmla="*/ 1461 h 1461"/>
                <a:gd name="T18" fmla="*/ 344 w 646"/>
                <a:gd name="T19" fmla="*/ 1398 h 1461"/>
                <a:gd name="T20" fmla="*/ 225 w 646"/>
                <a:gd name="T21" fmla="*/ 1398 h 1461"/>
                <a:gd name="T22" fmla="*/ 0 w 646"/>
                <a:gd name="T23" fmla="*/ 1440 h 1461"/>
                <a:gd name="T24" fmla="*/ 0 w 646"/>
                <a:gd name="T25" fmla="*/ 1173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6" h="1461">
                  <a:moveTo>
                    <a:pt x="7" y="1244"/>
                  </a:moveTo>
                  <a:lnTo>
                    <a:pt x="7" y="0"/>
                  </a:lnTo>
                  <a:lnTo>
                    <a:pt x="183" y="28"/>
                  </a:lnTo>
                  <a:lnTo>
                    <a:pt x="386" y="35"/>
                  </a:lnTo>
                  <a:lnTo>
                    <a:pt x="464" y="7"/>
                  </a:lnTo>
                  <a:lnTo>
                    <a:pt x="604" y="14"/>
                  </a:lnTo>
                  <a:lnTo>
                    <a:pt x="646" y="14"/>
                  </a:lnTo>
                  <a:lnTo>
                    <a:pt x="646" y="1426"/>
                  </a:lnTo>
                  <a:lnTo>
                    <a:pt x="492" y="1461"/>
                  </a:lnTo>
                  <a:lnTo>
                    <a:pt x="344" y="1398"/>
                  </a:lnTo>
                  <a:lnTo>
                    <a:pt x="225" y="1398"/>
                  </a:lnTo>
                  <a:lnTo>
                    <a:pt x="0" y="1440"/>
                  </a:lnTo>
                  <a:lnTo>
                    <a:pt x="0" y="1173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6567" name="Line 7"/>
            <p:cNvSpPr>
              <a:spLocks noChangeShapeType="1"/>
            </p:cNvSpPr>
            <p:nvPr/>
          </p:nvSpPr>
          <p:spPr bwMode="auto">
            <a:xfrm>
              <a:off x="1153" y="1820"/>
              <a:ext cx="0" cy="17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6568" name="Text Box 8"/>
            <p:cNvSpPr txBox="1">
              <a:spLocks noChangeArrowheads="1"/>
            </p:cNvSpPr>
            <p:nvPr/>
          </p:nvSpPr>
          <p:spPr bwMode="auto">
            <a:xfrm>
              <a:off x="996" y="3470"/>
              <a:ext cx="3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x=0</a:t>
              </a:r>
            </a:p>
          </p:txBody>
        </p:sp>
        <p:sp>
          <p:nvSpPr>
            <p:cNvPr id="66569" name="Text Box 9"/>
            <p:cNvSpPr txBox="1">
              <a:spLocks noChangeArrowheads="1"/>
            </p:cNvSpPr>
            <p:nvPr/>
          </p:nvSpPr>
          <p:spPr bwMode="auto">
            <a:xfrm>
              <a:off x="1366" y="3460"/>
              <a:ext cx="3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x=L</a:t>
              </a:r>
            </a:p>
          </p:txBody>
        </p:sp>
        <p:sp>
          <p:nvSpPr>
            <p:cNvPr id="66570" name="Text Box 10"/>
            <p:cNvSpPr txBox="1">
              <a:spLocks noChangeArrowheads="1"/>
            </p:cNvSpPr>
            <p:nvPr/>
          </p:nvSpPr>
          <p:spPr bwMode="auto">
            <a:xfrm>
              <a:off x="584" y="3464"/>
              <a:ext cx="4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x=-L</a:t>
              </a:r>
            </a:p>
          </p:txBody>
        </p:sp>
        <p:sp>
          <p:nvSpPr>
            <p:cNvPr id="66571" name="Text Box 11"/>
            <p:cNvSpPr txBox="1">
              <a:spLocks noChangeArrowheads="1"/>
            </p:cNvSpPr>
            <p:nvPr/>
          </p:nvSpPr>
          <p:spPr bwMode="auto">
            <a:xfrm>
              <a:off x="1497" y="2600"/>
              <a:ext cx="5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i="1"/>
                <a:t>T=T</a:t>
              </a:r>
              <a:r>
                <a:rPr lang="en-US" i="1" baseline="-25000"/>
                <a:t>S</a:t>
              </a:r>
              <a:endParaRPr lang="en-US" i="1"/>
            </a:p>
          </p:txBody>
        </p:sp>
        <p:sp>
          <p:nvSpPr>
            <p:cNvPr id="66572" name="Text Box 12"/>
            <p:cNvSpPr txBox="1">
              <a:spLocks noChangeArrowheads="1"/>
            </p:cNvSpPr>
            <p:nvPr/>
          </p:nvSpPr>
          <p:spPr bwMode="auto">
            <a:xfrm>
              <a:off x="343" y="2570"/>
              <a:ext cx="5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i="1"/>
                <a:t>T=T</a:t>
              </a:r>
              <a:r>
                <a:rPr lang="en-US" i="1" baseline="-25000"/>
                <a:t>S</a:t>
              </a:r>
              <a:endParaRPr lang="en-US" i="1"/>
            </a:p>
          </p:txBody>
        </p:sp>
      </p:grpSp>
      <p:graphicFrame>
        <p:nvGraphicFramePr>
          <p:cNvPr id="66574" name="Object 14"/>
          <p:cNvGraphicFramePr>
            <a:graphicFrameLocks noChangeAspect="1"/>
          </p:cNvGraphicFramePr>
          <p:nvPr/>
        </p:nvGraphicFramePr>
        <p:xfrm>
          <a:off x="3721100" y="2135188"/>
          <a:ext cx="199866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1" name="Equation" r:id="rId5" imgW="888840" imgH="228600" progId="Equation.3">
                  <p:embed/>
                </p:oleObj>
              </mc:Choice>
              <mc:Fallback>
                <p:oleObj name="Equation" r:id="rId5" imgW="88884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2135188"/>
                        <a:ext cx="199866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5" name="Object 15"/>
          <p:cNvGraphicFramePr>
            <a:graphicFrameLocks noChangeAspect="1"/>
          </p:cNvGraphicFramePr>
          <p:nvPr/>
        </p:nvGraphicFramePr>
        <p:xfrm>
          <a:off x="3678238" y="2581275"/>
          <a:ext cx="19399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" name="Equation" r:id="rId7" imgW="927000" imgH="393480" progId="Equation.3">
                  <p:embed/>
                </p:oleObj>
              </mc:Choice>
              <mc:Fallback>
                <p:oleObj name="Equation" r:id="rId7" imgW="927000" imgH="39348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2581275"/>
                        <a:ext cx="19399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5651500" y="2789238"/>
            <a:ext cx="121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Symmetry</a:t>
            </a:r>
          </a:p>
        </p:txBody>
      </p:sp>
      <p:graphicFrame>
        <p:nvGraphicFramePr>
          <p:cNvPr id="66578" name="Object 18"/>
          <p:cNvGraphicFramePr>
            <a:graphicFrameLocks noChangeAspect="1"/>
          </p:cNvGraphicFramePr>
          <p:nvPr/>
        </p:nvGraphicFramePr>
        <p:xfrm>
          <a:off x="3657600" y="3524250"/>
          <a:ext cx="21415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3" name="Equation" r:id="rId9" imgW="1041120" imgH="228600" progId="Equation.3">
                  <p:embed/>
                </p:oleObj>
              </mc:Choice>
              <mc:Fallback>
                <p:oleObj name="Equation" r:id="rId9" imgW="104112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24250"/>
                        <a:ext cx="214153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9" name="AutoShape 19"/>
          <p:cNvSpPr>
            <a:spLocks/>
          </p:cNvSpPr>
          <p:nvPr/>
        </p:nvSpPr>
        <p:spPr bwMode="auto">
          <a:xfrm>
            <a:off x="3400425" y="1136650"/>
            <a:ext cx="246063" cy="2800350"/>
          </a:xfrm>
          <a:prstGeom prst="leftBrace">
            <a:avLst>
              <a:gd name="adj1" fmla="val 9483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6580" name="AutoShape 20"/>
          <p:cNvSpPr>
            <a:spLocks noChangeArrowheads="1"/>
          </p:cNvSpPr>
          <p:nvPr/>
        </p:nvSpPr>
        <p:spPr bwMode="auto">
          <a:xfrm>
            <a:off x="6321425" y="2430463"/>
            <a:ext cx="568325" cy="212725"/>
          </a:xfrm>
          <a:prstGeom prst="rightArrow">
            <a:avLst>
              <a:gd name="adj1" fmla="val 50000"/>
              <a:gd name="adj2" fmla="val 667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665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74668"/>
              </p:ext>
            </p:extLst>
          </p:nvPr>
        </p:nvGraphicFramePr>
        <p:xfrm>
          <a:off x="7288213" y="2362200"/>
          <a:ext cx="14065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4" name="Equation" r:id="rId11" imgW="660240" imgH="203040" progId="Equation.DSMT4">
                  <p:embed/>
                </p:oleObj>
              </mc:Choice>
              <mc:Fallback>
                <p:oleObj name="Equation" r:id="rId11" imgW="660240" imgH="2030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8213" y="2362200"/>
                        <a:ext cx="14065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3" name="Object 23"/>
          <p:cNvGraphicFramePr>
            <a:graphicFrameLocks noChangeAspect="1"/>
          </p:cNvGraphicFramePr>
          <p:nvPr/>
        </p:nvGraphicFramePr>
        <p:xfrm>
          <a:off x="833438" y="4756150"/>
          <a:ext cx="11969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5" name="Equation" r:id="rId13" imgW="685800" imgH="431640" progId="Equation.3">
                  <p:embed/>
                </p:oleObj>
              </mc:Choice>
              <mc:Fallback>
                <p:oleObj name="Equation" r:id="rId13" imgW="685800" imgH="4316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438" y="4756150"/>
                        <a:ext cx="119697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4" name="Object 24"/>
          <p:cNvGraphicFramePr>
            <a:graphicFrameLocks noChangeAspect="1"/>
          </p:cNvGraphicFramePr>
          <p:nvPr/>
        </p:nvGraphicFramePr>
        <p:xfrm>
          <a:off x="3548063" y="4092575"/>
          <a:ext cx="153193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6" name="Equation" r:id="rId15" imgW="749160" imgH="419040" progId="Equation.3">
                  <p:embed/>
                </p:oleObj>
              </mc:Choice>
              <mc:Fallback>
                <p:oleObj name="Equation" r:id="rId15" imgW="749160" imgH="4190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063" y="4092575"/>
                        <a:ext cx="1531937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5" name="Object 25"/>
          <p:cNvGraphicFramePr>
            <a:graphicFrameLocks noChangeAspect="1"/>
          </p:cNvGraphicFramePr>
          <p:nvPr/>
        </p:nvGraphicFramePr>
        <p:xfrm>
          <a:off x="3551238" y="4903788"/>
          <a:ext cx="19002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7" name="Equation" r:id="rId17" imgW="1015920" imgH="203040" progId="Equation.3">
                  <p:embed/>
                </p:oleObj>
              </mc:Choice>
              <mc:Fallback>
                <p:oleObj name="Equation" r:id="rId17" imgW="1015920" imgH="2030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238" y="4903788"/>
                        <a:ext cx="19002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6" name="Object 26"/>
          <p:cNvGraphicFramePr>
            <a:graphicFrameLocks noChangeAspect="1"/>
          </p:cNvGraphicFramePr>
          <p:nvPr/>
        </p:nvGraphicFramePr>
        <p:xfrm>
          <a:off x="3532188" y="5216525"/>
          <a:ext cx="2046287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8" name="Equation" r:id="rId19" imgW="1218960" imgH="393480" progId="Equation.3">
                  <p:embed/>
                </p:oleObj>
              </mc:Choice>
              <mc:Fallback>
                <p:oleObj name="Equation" r:id="rId19" imgW="12189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188" y="5216525"/>
                        <a:ext cx="2046287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87" name="Object 27"/>
          <p:cNvGraphicFramePr>
            <a:graphicFrameLocks noChangeAspect="1"/>
          </p:cNvGraphicFramePr>
          <p:nvPr/>
        </p:nvGraphicFramePr>
        <p:xfrm>
          <a:off x="3567113" y="5851525"/>
          <a:ext cx="1812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9" name="Equation" r:id="rId21" imgW="1079280" imgH="228600" progId="Equation.3">
                  <p:embed/>
                </p:oleObj>
              </mc:Choice>
              <mc:Fallback>
                <p:oleObj name="Equation" r:id="rId21" imgW="107928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5851525"/>
                        <a:ext cx="18129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8" name="AutoShape 28"/>
          <p:cNvSpPr>
            <a:spLocks/>
          </p:cNvSpPr>
          <p:nvPr/>
        </p:nvSpPr>
        <p:spPr bwMode="auto">
          <a:xfrm>
            <a:off x="3306763" y="4221163"/>
            <a:ext cx="223837" cy="2020887"/>
          </a:xfrm>
          <a:prstGeom prst="leftBrace">
            <a:avLst>
              <a:gd name="adj1" fmla="val 7523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6589" name="Line 29"/>
          <p:cNvSpPr>
            <a:spLocks noChangeShapeType="1"/>
          </p:cNvSpPr>
          <p:nvPr/>
        </p:nvSpPr>
        <p:spPr bwMode="auto">
          <a:xfrm>
            <a:off x="2263775" y="5118100"/>
            <a:ext cx="925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54C4-3C56-4D41-836E-7D20CF77A089}" type="slidenum">
              <a:rPr lang="en-US"/>
              <a:pPr/>
              <a:t>13</a:t>
            </a:fld>
            <a:endParaRPr lang="en-US"/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74663" y="463550"/>
            <a:ext cx="7902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u="sng"/>
              <a:t>Transient Analysis</a:t>
            </a:r>
            <a:r>
              <a:rPr lang="en-US" sz="2000"/>
              <a:t> – Internal resistance in the solid is not negligible</a:t>
            </a: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2176463" y="1038225"/>
          <a:ext cx="153193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5" name="Equation" r:id="rId3" imgW="749160" imgH="419040" progId="Equation.3">
                  <p:embed/>
                </p:oleObj>
              </mc:Choice>
              <mc:Fallback>
                <p:oleObj name="Equation" r:id="rId3" imgW="749160" imgH="419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038225"/>
                        <a:ext cx="1531937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2160588" y="2162175"/>
          <a:ext cx="2046287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6" name="Equation" r:id="rId5" imgW="1218960" imgH="393480" progId="Equation.3">
                  <p:embed/>
                </p:oleObj>
              </mc:Choice>
              <mc:Fallback>
                <p:oleObj name="Equation" r:id="rId5" imgW="12189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162175"/>
                        <a:ext cx="2046287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2184400" y="2830513"/>
          <a:ext cx="1812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7" name="Equation" r:id="rId7" imgW="1079280" imgH="228600" progId="Equation.3">
                  <p:embed/>
                </p:oleObj>
              </mc:Choice>
              <mc:Fallback>
                <p:oleObj name="Equation" r:id="rId7" imgW="107928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2830513"/>
                        <a:ext cx="18129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8"/>
          <p:cNvGraphicFramePr>
            <a:graphicFrameLocks noChangeAspect="1"/>
          </p:cNvGraphicFramePr>
          <p:nvPr/>
        </p:nvGraphicFramePr>
        <p:xfrm>
          <a:off x="2157413" y="1871663"/>
          <a:ext cx="19002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8" name="Equation" r:id="rId9" imgW="1015920" imgH="203040" progId="Equation.3">
                  <p:embed/>
                </p:oleObj>
              </mc:Choice>
              <mc:Fallback>
                <p:oleObj name="Equation" r:id="rId9" imgW="101592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1871663"/>
                        <a:ext cx="19002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3" name="AutoShape 9"/>
          <p:cNvSpPr>
            <a:spLocks/>
          </p:cNvSpPr>
          <p:nvPr/>
        </p:nvSpPr>
        <p:spPr bwMode="auto">
          <a:xfrm>
            <a:off x="1911350" y="1189038"/>
            <a:ext cx="223838" cy="2020887"/>
          </a:xfrm>
          <a:prstGeom prst="leftBrace">
            <a:avLst>
              <a:gd name="adj1" fmla="val 7523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4" name="Text Box 10"/>
          <p:cNvSpPr txBox="1">
            <a:spLocks noChangeArrowheads="1"/>
          </p:cNvSpPr>
          <p:nvPr/>
        </p:nvSpPr>
        <p:spPr bwMode="auto">
          <a:xfrm>
            <a:off x="633413" y="3389313"/>
            <a:ext cx="744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The solution of this partial differential equation can be obtained by using</a:t>
            </a:r>
          </a:p>
          <a:p>
            <a:r>
              <a:rPr lang="en-US" dirty="0"/>
              <a:t>the </a:t>
            </a:r>
            <a:r>
              <a:rPr lang="en-US" b="1" u="sng" dirty="0"/>
              <a:t>separation of variables method</a:t>
            </a:r>
          </a:p>
        </p:txBody>
      </p:sp>
      <p:graphicFrame>
        <p:nvGraphicFramePr>
          <p:cNvPr id="67595" name="Object 11"/>
          <p:cNvGraphicFramePr>
            <a:graphicFrameLocks noChangeAspect="1"/>
          </p:cNvGraphicFramePr>
          <p:nvPr/>
        </p:nvGraphicFramePr>
        <p:xfrm>
          <a:off x="361950" y="4141788"/>
          <a:ext cx="79914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49" name="Equation" r:id="rId11" imgW="3555720" imgH="507960" progId="Equation.3">
                  <p:embed/>
                </p:oleObj>
              </mc:Choice>
              <mc:Fallback>
                <p:oleObj name="Equation" r:id="rId11" imgW="3555720" imgH="50796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141788"/>
                        <a:ext cx="79914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6" name="AutoShape 12"/>
          <p:cNvSpPr>
            <a:spLocks/>
          </p:cNvSpPr>
          <p:nvPr/>
        </p:nvSpPr>
        <p:spPr bwMode="auto">
          <a:xfrm rot="16200000">
            <a:off x="5344319" y="4248944"/>
            <a:ext cx="188913" cy="2073275"/>
          </a:xfrm>
          <a:prstGeom prst="leftBrace">
            <a:avLst>
              <a:gd name="adj1" fmla="val 914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7" name="AutoShape 13"/>
          <p:cNvSpPr>
            <a:spLocks/>
          </p:cNvSpPr>
          <p:nvPr/>
        </p:nvSpPr>
        <p:spPr bwMode="auto">
          <a:xfrm rot="16200000">
            <a:off x="7501731" y="4468019"/>
            <a:ext cx="188913" cy="1628775"/>
          </a:xfrm>
          <a:prstGeom prst="leftBrace">
            <a:avLst>
              <a:gd name="adj1" fmla="val 7184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7598" name="Text Box 14"/>
          <p:cNvSpPr txBox="1">
            <a:spLocks noChangeArrowheads="1"/>
          </p:cNvSpPr>
          <p:nvPr/>
        </p:nvSpPr>
        <p:spPr bwMode="auto">
          <a:xfrm>
            <a:off x="4156075" y="5351463"/>
            <a:ext cx="2317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Position dependence</a:t>
            </a:r>
          </a:p>
        </p:txBody>
      </p:sp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6710363" y="5386388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 dependence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5ACC-DEBF-4BEE-A78E-E50F4FC421A2}" type="slidenum">
              <a:rPr lang="en-US"/>
              <a:pPr/>
              <a:t>14</a:t>
            </a:fld>
            <a:endParaRPr lang="en-US"/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474663" y="415925"/>
            <a:ext cx="5741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Transient Analysis</a:t>
            </a:r>
            <a:r>
              <a:rPr lang="en-US" sz="2400"/>
              <a:t> – Changes with time</a:t>
            </a:r>
          </a:p>
        </p:txBody>
      </p:sp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573088" y="1009650"/>
          <a:ext cx="79914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7" name="Equation" r:id="rId3" imgW="3555720" imgH="507960" progId="Equation.3">
                  <p:embed/>
                </p:oleObj>
              </mc:Choice>
              <mc:Fallback>
                <p:oleObj name="Equation" r:id="rId3" imgW="35557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1009650"/>
                        <a:ext cx="79914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0124"/>
              </p:ext>
            </p:extLst>
          </p:nvPr>
        </p:nvGraphicFramePr>
        <p:xfrm>
          <a:off x="1209675" y="2105025"/>
          <a:ext cx="62801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8" name="Equation" r:id="rId5" imgW="2793960" imgH="380880" progId="Equation.DSMT4">
                  <p:embed/>
                </p:oleObj>
              </mc:Choice>
              <mc:Fallback>
                <p:oleObj name="Equation" r:id="rId5" imgW="2793960" imgH="3808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675" y="2105025"/>
                        <a:ext cx="62801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6" name="Object 8"/>
          <p:cNvGraphicFramePr>
            <a:graphicFrameLocks noChangeAspect="1"/>
          </p:cNvGraphicFramePr>
          <p:nvPr/>
        </p:nvGraphicFramePr>
        <p:xfrm>
          <a:off x="1736725" y="2903538"/>
          <a:ext cx="4851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69" name="Equation" r:id="rId7" imgW="2158920" imgH="507960" progId="Equation.3">
                  <p:embed/>
                </p:oleObj>
              </mc:Choice>
              <mc:Fallback>
                <p:oleObj name="Equation" r:id="rId7" imgW="2158920" imgH="5079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2903538"/>
                        <a:ext cx="4851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7" name="Object 9"/>
          <p:cNvGraphicFramePr>
            <a:graphicFrameLocks noChangeAspect="1"/>
          </p:cNvGraphicFramePr>
          <p:nvPr/>
        </p:nvGraphicFramePr>
        <p:xfrm>
          <a:off x="1447800" y="4222750"/>
          <a:ext cx="532447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70" name="Equation" r:id="rId9" imgW="2679480" imgH="482400" progId="Equation.3">
                  <p:embed/>
                </p:oleObj>
              </mc:Choice>
              <mc:Fallback>
                <p:oleObj name="Equation" r:id="rId9" imgW="2679480" imgH="482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222750"/>
                        <a:ext cx="5324475" cy="9604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21" name="Group 13"/>
          <p:cNvGrpSpPr>
            <a:grpSpLocks/>
          </p:cNvGrpSpPr>
          <p:nvPr/>
        </p:nvGrpSpPr>
        <p:grpSpPr bwMode="auto">
          <a:xfrm>
            <a:off x="809625" y="5356225"/>
            <a:ext cx="5480050" cy="779463"/>
            <a:chOff x="349" y="3423"/>
            <a:chExt cx="3452" cy="491"/>
          </a:xfrm>
        </p:grpSpPr>
        <p:sp>
          <p:nvSpPr>
            <p:cNvPr id="68618" name="Text Box 10"/>
            <p:cNvSpPr txBox="1">
              <a:spLocks noChangeArrowheads="1"/>
            </p:cNvSpPr>
            <p:nvPr/>
          </p:nvSpPr>
          <p:spPr bwMode="auto">
            <a:xfrm>
              <a:off x="349" y="3540"/>
              <a:ext cx="3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Linear Relationship between                             and </a:t>
              </a:r>
              <a:r>
                <a:rPr lang="en-US" i="1"/>
                <a:t>t</a:t>
              </a:r>
              <a:r>
                <a:rPr lang="en-US"/>
                <a:t> </a:t>
              </a:r>
            </a:p>
          </p:txBody>
        </p:sp>
        <p:graphicFrame>
          <p:nvGraphicFramePr>
            <p:cNvPr id="68620" name="Object 12"/>
            <p:cNvGraphicFramePr>
              <a:graphicFrameLocks noChangeAspect="1"/>
            </p:cNvGraphicFramePr>
            <p:nvPr/>
          </p:nvGraphicFramePr>
          <p:xfrm>
            <a:off x="2288" y="3423"/>
            <a:ext cx="1025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771" name="Equation" r:id="rId11" imgW="901440" imgH="431640" progId="Equation.3">
                    <p:embed/>
                  </p:oleObj>
                </mc:Choice>
                <mc:Fallback>
                  <p:oleObj name="Equation" r:id="rId11" imgW="901440" imgH="4316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8" y="3423"/>
                          <a:ext cx="1025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FC7E-54E8-40B6-A2C3-ED93FC042DFB}" type="slidenum">
              <a:rPr lang="en-US"/>
              <a:pPr/>
              <a:t>15</a:t>
            </a:fld>
            <a:endParaRPr lang="en-US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474663" y="415925"/>
            <a:ext cx="6302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400" b="1" u="sng"/>
              <a:t>Transient Analysis</a:t>
            </a:r>
            <a:r>
              <a:rPr lang="en-US" sz="2400"/>
              <a:t> – Changes with position </a:t>
            </a:r>
          </a:p>
          <a:p>
            <a:r>
              <a:rPr lang="en-US" sz="2400"/>
              <a:t>	Spatial Average</a:t>
            </a:r>
          </a:p>
        </p:txBody>
      </p:sp>
      <p:graphicFrame>
        <p:nvGraphicFramePr>
          <p:cNvPr id="69637" name="Object 5"/>
          <p:cNvGraphicFramePr>
            <a:graphicFrameLocks noChangeAspect="1"/>
          </p:cNvGraphicFramePr>
          <p:nvPr/>
        </p:nvGraphicFramePr>
        <p:xfrm>
          <a:off x="1457325" y="1677988"/>
          <a:ext cx="48514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0" name="Equation" r:id="rId3" imgW="2158920" imgH="507960" progId="Equation.3">
                  <p:embed/>
                </p:oleObj>
              </mc:Choice>
              <mc:Fallback>
                <p:oleObj name="Equation" r:id="rId3" imgW="21589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1677988"/>
                        <a:ext cx="48514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509588" y="1338263"/>
            <a:ext cx="16466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For long times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633413" y="2852738"/>
            <a:ext cx="7981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For a given time </a:t>
            </a:r>
            <a:r>
              <a:rPr lang="en-US" i="1" dirty="0"/>
              <a:t>t (</a:t>
            </a:r>
            <a:r>
              <a:rPr lang="en-US" b="1" i="1" dirty="0">
                <a:solidFill>
                  <a:schemeClr val="accent2"/>
                </a:solidFill>
              </a:rPr>
              <a:t>but long time</a:t>
            </a:r>
            <a:r>
              <a:rPr lang="en-US" i="1" dirty="0"/>
              <a:t>)</a:t>
            </a:r>
            <a:r>
              <a:rPr lang="en-US" dirty="0"/>
              <a:t>, temperature varies with the cosine of the </a:t>
            </a:r>
            <a:br>
              <a:rPr lang="en-US" dirty="0"/>
            </a:br>
            <a:r>
              <a:rPr lang="en-US" dirty="0"/>
              <a:t>position </a:t>
            </a:r>
            <a:r>
              <a:rPr lang="en-US" i="1" dirty="0"/>
              <a:t>x</a:t>
            </a: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577850" y="3467100"/>
            <a:ext cx="42883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For practical situations we need to know</a:t>
            </a:r>
          </a:p>
          <a:p>
            <a:r>
              <a:rPr lang="en-US" dirty="0">
                <a:solidFill>
                  <a:schemeClr val="accent2"/>
                </a:solidFill>
              </a:rPr>
              <a:t>the average temperature </a:t>
            </a:r>
            <a:r>
              <a:rPr lang="en-US" i="1" dirty="0" err="1">
                <a:solidFill>
                  <a:schemeClr val="accent2"/>
                </a:solidFill>
              </a:rPr>
              <a:t>T</a:t>
            </a:r>
            <a:r>
              <a:rPr lang="en-US" i="1" baseline="-25000" dirty="0" err="1">
                <a:solidFill>
                  <a:schemeClr val="accent2"/>
                </a:solidFill>
              </a:rPr>
              <a:t>av</a:t>
            </a:r>
            <a:endParaRPr lang="en-US" i="1" dirty="0">
              <a:solidFill>
                <a:schemeClr val="accent2"/>
              </a:solidFill>
            </a:endParaRPr>
          </a:p>
        </p:txBody>
      </p:sp>
      <p:graphicFrame>
        <p:nvGraphicFramePr>
          <p:cNvPr id="69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328360"/>
              </p:ext>
            </p:extLst>
          </p:nvPr>
        </p:nvGraphicFramePr>
        <p:xfrm>
          <a:off x="5111495" y="3426029"/>
          <a:ext cx="3468307" cy="63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1" name="Equation" r:id="rId5" imgW="2158920" imgH="393480" progId="Equation.DSMT4">
                  <p:embed/>
                </p:oleObj>
              </mc:Choice>
              <mc:Fallback>
                <p:oleObj name="Equation" r:id="rId5" imgW="215892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495" y="3426029"/>
                        <a:ext cx="3468307" cy="63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2254250" y="4311650"/>
          <a:ext cx="370998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2" name="Equation" r:id="rId7" imgW="1866600" imgH="482400" progId="Equation.3">
                  <p:embed/>
                </p:oleObj>
              </mc:Choice>
              <mc:Fallback>
                <p:oleObj name="Equation" r:id="rId7" imgW="1866600" imgH="482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4311650"/>
                        <a:ext cx="3709988" cy="9604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1A9AA-2896-4506-B335-D7E01806ACDB}" type="slidenum">
              <a:rPr lang="en-US"/>
              <a:pPr/>
              <a:t>16</a:t>
            </a:fld>
            <a:endParaRPr 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74663" y="415925"/>
            <a:ext cx="555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0892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2400" b="1" u="sng"/>
              <a:t>Transient Analysis</a:t>
            </a:r>
            <a:r>
              <a:rPr lang="en-US" sz="2400"/>
              <a:t> – Change with size</a:t>
            </a:r>
          </a:p>
        </p:txBody>
      </p:sp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1528763" y="1055688"/>
          <a:ext cx="423068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3" name="Equation" r:id="rId3" imgW="1866600" imgH="482400" progId="Equation.3">
                  <p:embed/>
                </p:oleObj>
              </mc:Choice>
              <mc:Fallback>
                <p:oleObj name="Equation" r:id="rId3" imgW="186660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055688"/>
                        <a:ext cx="423068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AutoShape 6"/>
          <p:cNvSpPr>
            <a:spLocks noChangeArrowheads="1"/>
          </p:cNvSpPr>
          <p:nvPr/>
        </p:nvSpPr>
        <p:spPr bwMode="auto">
          <a:xfrm>
            <a:off x="3422650" y="2263775"/>
            <a:ext cx="279400" cy="769938"/>
          </a:xfrm>
          <a:prstGeom prst="downArrow">
            <a:avLst>
              <a:gd name="adj1" fmla="val 50000"/>
              <a:gd name="adj2" fmla="val 688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8921"/>
              </p:ext>
            </p:extLst>
          </p:nvPr>
        </p:nvGraphicFramePr>
        <p:xfrm>
          <a:off x="1656175" y="3177825"/>
          <a:ext cx="3812350" cy="1075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4" name="Equation" r:id="rId5" imgW="1803240" imgH="507960" progId="Equation.DSMT4">
                  <p:embed/>
                </p:oleObj>
              </mc:Choice>
              <mc:Fallback>
                <p:oleObj name="Equation" r:id="rId5" imgW="180324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6175" y="3177825"/>
                        <a:ext cx="3812350" cy="1075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4" name="Object 8"/>
          <p:cNvGraphicFramePr>
            <a:graphicFrameLocks noChangeAspect="1"/>
          </p:cNvGraphicFramePr>
          <p:nvPr/>
        </p:nvGraphicFramePr>
        <p:xfrm>
          <a:off x="2989263" y="4449763"/>
          <a:ext cx="113823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5" name="Equation" r:id="rId7" imgW="406080" imgH="228600" progId="Equation.3">
                  <p:embed/>
                </p:oleObj>
              </mc:Choice>
              <mc:Fallback>
                <p:oleObj name="Equation" r:id="rId7" imgW="40608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4449763"/>
                        <a:ext cx="113823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148209" y="5249038"/>
            <a:ext cx="83407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The time necessary to achieve a given </a:t>
            </a:r>
            <a:r>
              <a:rPr lang="en-US" b="1" dirty="0">
                <a:solidFill>
                  <a:srgbClr val="FF0000"/>
                </a:solidFill>
              </a:rPr>
              <a:t>average</a:t>
            </a:r>
            <a:r>
              <a:rPr lang="en-US" dirty="0"/>
              <a:t> temperature increases with the </a:t>
            </a:r>
          </a:p>
          <a:p>
            <a:r>
              <a:rPr lang="en-US" dirty="0"/>
              <a:t>square of the thickness (characteristic dimension for a slab)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822B7-1951-4774-9003-67AD21412905}" type="slidenum">
              <a:rPr lang="en-US"/>
              <a:pPr/>
              <a:t>17</a:t>
            </a:fld>
            <a:endParaRPr lang="en-US"/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76263" y="238125"/>
            <a:ext cx="286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Fourier Number</a:t>
            </a:r>
            <a:r>
              <a:rPr lang="en-US" sz="2400"/>
              <a:t> </a:t>
            </a:r>
            <a:r>
              <a:rPr lang="en-US" sz="2400" b="1" i="1"/>
              <a:t>F</a:t>
            </a:r>
            <a:r>
              <a:rPr lang="en-US" sz="2400" b="1" i="1" baseline="-25000"/>
              <a:t>o</a:t>
            </a:r>
          </a:p>
        </p:txBody>
      </p:sp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595313" y="954088"/>
          <a:ext cx="79914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5" name="Equation" r:id="rId3" imgW="3555720" imgH="507960" progId="Equation.3">
                  <p:embed/>
                </p:oleObj>
              </mc:Choice>
              <mc:Fallback>
                <p:oleObj name="Equation" r:id="rId3" imgW="35557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954088"/>
                        <a:ext cx="79914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9" name="Freeform 9"/>
          <p:cNvSpPr>
            <a:spLocks/>
          </p:cNvSpPr>
          <p:nvPr/>
        </p:nvSpPr>
        <p:spPr bwMode="auto">
          <a:xfrm>
            <a:off x="7169150" y="1157288"/>
            <a:ext cx="169863" cy="295275"/>
          </a:xfrm>
          <a:custGeom>
            <a:avLst/>
            <a:gdLst>
              <a:gd name="T0" fmla="*/ 50 w 107"/>
              <a:gd name="T1" fmla="*/ 9 h 186"/>
              <a:gd name="T2" fmla="*/ 8 w 107"/>
              <a:gd name="T3" fmla="*/ 93 h 186"/>
              <a:gd name="T4" fmla="*/ 15 w 107"/>
              <a:gd name="T5" fmla="*/ 177 h 186"/>
              <a:gd name="T6" fmla="*/ 99 w 107"/>
              <a:gd name="T7" fmla="*/ 149 h 186"/>
              <a:gd name="T8" fmla="*/ 50 w 107"/>
              <a:gd name="T9" fmla="*/ 9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86">
                <a:moveTo>
                  <a:pt x="50" y="9"/>
                </a:moveTo>
                <a:cubicBezTo>
                  <a:pt x="35" y="0"/>
                  <a:pt x="14" y="65"/>
                  <a:pt x="8" y="93"/>
                </a:cubicBezTo>
                <a:cubicBezTo>
                  <a:pt x="2" y="121"/>
                  <a:pt x="0" y="168"/>
                  <a:pt x="15" y="177"/>
                </a:cubicBezTo>
                <a:cubicBezTo>
                  <a:pt x="30" y="186"/>
                  <a:pt x="91" y="177"/>
                  <a:pt x="99" y="149"/>
                </a:cubicBezTo>
                <a:cubicBezTo>
                  <a:pt x="107" y="121"/>
                  <a:pt x="65" y="18"/>
                  <a:pt x="50" y="9"/>
                </a:cubicBezTo>
                <a:close/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5900738" y="1139825"/>
            <a:ext cx="2778125" cy="890588"/>
            <a:chOff x="3717" y="718"/>
            <a:chExt cx="1750" cy="561"/>
          </a:xfrm>
        </p:grpSpPr>
        <p:sp>
          <p:nvSpPr>
            <p:cNvPr id="71687" name="Freeform 7"/>
            <p:cNvSpPr>
              <a:spLocks/>
            </p:cNvSpPr>
            <p:nvPr/>
          </p:nvSpPr>
          <p:spPr bwMode="auto">
            <a:xfrm>
              <a:off x="3717" y="718"/>
              <a:ext cx="548" cy="561"/>
            </a:xfrm>
            <a:custGeom>
              <a:avLst/>
              <a:gdLst>
                <a:gd name="T0" fmla="*/ 13 w 548"/>
                <a:gd name="T1" fmla="*/ 546 h 561"/>
                <a:gd name="T2" fmla="*/ 13 w 548"/>
                <a:gd name="T3" fmla="*/ 448 h 561"/>
                <a:gd name="T4" fmla="*/ 55 w 548"/>
                <a:gd name="T5" fmla="*/ 343 h 561"/>
                <a:gd name="T6" fmla="*/ 245 w 548"/>
                <a:gd name="T7" fmla="*/ 272 h 561"/>
                <a:gd name="T8" fmla="*/ 392 w 548"/>
                <a:gd name="T9" fmla="*/ 167 h 561"/>
                <a:gd name="T10" fmla="*/ 413 w 548"/>
                <a:gd name="T11" fmla="*/ 13 h 561"/>
                <a:gd name="T12" fmla="*/ 519 w 548"/>
                <a:gd name="T13" fmla="*/ 90 h 561"/>
                <a:gd name="T14" fmla="*/ 505 w 548"/>
                <a:gd name="T15" fmla="*/ 272 h 561"/>
                <a:gd name="T16" fmla="*/ 259 w 548"/>
                <a:gd name="T17" fmla="*/ 448 h 561"/>
                <a:gd name="T18" fmla="*/ 90 w 548"/>
                <a:gd name="T19" fmla="*/ 539 h 561"/>
                <a:gd name="T20" fmla="*/ 13 w 548"/>
                <a:gd name="T21" fmla="*/ 546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8" h="561">
                  <a:moveTo>
                    <a:pt x="13" y="546"/>
                  </a:moveTo>
                  <a:cubicBezTo>
                    <a:pt x="0" y="531"/>
                    <a:pt x="6" y="482"/>
                    <a:pt x="13" y="448"/>
                  </a:cubicBezTo>
                  <a:cubicBezTo>
                    <a:pt x="20" y="414"/>
                    <a:pt x="16" y="372"/>
                    <a:pt x="55" y="343"/>
                  </a:cubicBezTo>
                  <a:cubicBezTo>
                    <a:pt x="94" y="314"/>
                    <a:pt x="189" y="301"/>
                    <a:pt x="245" y="272"/>
                  </a:cubicBezTo>
                  <a:cubicBezTo>
                    <a:pt x="301" y="243"/>
                    <a:pt x="364" y="210"/>
                    <a:pt x="392" y="167"/>
                  </a:cubicBezTo>
                  <a:cubicBezTo>
                    <a:pt x="420" y="124"/>
                    <a:pt x="392" y="26"/>
                    <a:pt x="413" y="13"/>
                  </a:cubicBezTo>
                  <a:cubicBezTo>
                    <a:pt x="434" y="0"/>
                    <a:pt x="504" y="47"/>
                    <a:pt x="519" y="90"/>
                  </a:cubicBezTo>
                  <a:cubicBezTo>
                    <a:pt x="534" y="133"/>
                    <a:pt x="548" y="212"/>
                    <a:pt x="505" y="272"/>
                  </a:cubicBezTo>
                  <a:cubicBezTo>
                    <a:pt x="462" y="332"/>
                    <a:pt x="328" y="404"/>
                    <a:pt x="259" y="448"/>
                  </a:cubicBezTo>
                  <a:cubicBezTo>
                    <a:pt x="190" y="492"/>
                    <a:pt x="129" y="519"/>
                    <a:pt x="90" y="539"/>
                  </a:cubicBezTo>
                  <a:cubicBezTo>
                    <a:pt x="51" y="559"/>
                    <a:pt x="26" y="561"/>
                    <a:pt x="13" y="546"/>
                  </a:cubicBezTo>
                  <a:close/>
                </a:path>
              </a:pathLst>
            </a:custGeom>
            <a:noFill/>
            <a:ln w="9525" cap="flat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1690" name="Freeform 10"/>
            <p:cNvSpPr>
              <a:spLocks/>
            </p:cNvSpPr>
            <p:nvPr/>
          </p:nvSpPr>
          <p:spPr bwMode="auto">
            <a:xfrm>
              <a:off x="4554" y="746"/>
              <a:ext cx="913" cy="372"/>
            </a:xfrm>
            <a:custGeom>
              <a:avLst/>
              <a:gdLst>
                <a:gd name="T0" fmla="*/ 5 w 913"/>
                <a:gd name="T1" fmla="*/ 167 h 372"/>
                <a:gd name="T2" fmla="*/ 40 w 913"/>
                <a:gd name="T3" fmla="*/ 322 h 372"/>
                <a:gd name="T4" fmla="*/ 244 w 913"/>
                <a:gd name="T5" fmla="*/ 371 h 372"/>
                <a:gd name="T6" fmla="*/ 433 w 913"/>
                <a:gd name="T7" fmla="*/ 329 h 372"/>
                <a:gd name="T8" fmla="*/ 497 w 913"/>
                <a:gd name="T9" fmla="*/ 125 h 372"/>
                <a:gd name="T10" fmla="*/ 370 w 913"/>
                <a:gd name="T11" fmla="*/ 132 h 372"/>
                <a:gd name="T12" fmla="*/ 419 w 913"/>
                <a:gd name="T13" fmla="*/ 258 h 372"/>
                <a:gd name="T14" fmla="*/ 475 w 913"/>
                <a:gd name="T15" fmla="*/ 273 h 372"/>
                <a:gd name="T16" fmla="*/ 630 w 913"/>
                <a:gd name="T17" fmla="*/ 294 h 372"/>
                <a:gd name="T18" fmla="*/ 890 w 913"/>
                <a:gd name="T19" fmla="*/ 111 h 372"/>
                <a:gd name="T20" fmla="*/ 770 w 913"/>
                <a:gd name="T21" fmla="*/ 6 h 372"/>
                <a:gd name="T22" fmla="*/ 756 w 913"/>
                <a:gd name="T23" fmla="*/ 76 h 372"/>
                <a:gd name="T24" fmla="*/ 778 w 913"/>
                <a:gd name="T25" fmla="*/ 15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3" h="372">
                  <a:moveTo>
                    <a:pt x="5" y="167"/>
                  </a:moveTo>
                  <a:cubicBezTo>
                    <a:pt x="2" y="227"/>
                    <a:pt x="0" y="288"/>
                    <a:pt x="40" y="322"/>
                  </a:cubicBezTo>
                  <a:cubicBezTo>
                    <a:pt x="80" y="356"/>
                    <a:pt x="179" y="370"/>
                    <a:pt x="244" y="371"/>
                  </a:cubicBezTo>
                  <a:cubicBezTo>
                    <a:pt x="309" y="372"/>
                    <a:pt x="391" y="370"/>
                    <a:pt x="433" y="329"/>
                  </a:cubicBezTo>
                  <a:cubicBezTo>
                    <a:pt x="475" y="288"/>
                    <a:pt x="507" y="158"/>
                    <a:pt x="497" y="125"/>
                  </a:cubicBezTo>
                  <a:cubicBezTo>
                    <a:pt x="487" y="92"/>
                    <a:pt x="383" y="110"/>
                    <a:pt x="370" y="132"/>
                  </a:cubicBezTo>
                  <a:cubicBezTo>
                    <a:pt x="357" y="154"/>
                    <a:pt x="402" y="235"/>
                    <a:pt x="419" y="258"/>
                  </a:cubicBezTo>
                  <a:cubicBezTo>
                    <a:pt x="436" y="281"/>
                    <a:pt x="440" y="267"/>
                    <a:pt x="475" y="273"/>
                  </a:cubicBezTo>
                  <a:cubicBezTo>
                    <a:pt x="510" y="279"/>
                    <a:pt x="561" y="321"/>
                    <a:pt x="630" y="294"/>
                  </a:cubicBezTo>
                  <a:cubicBezTo>
                    <a:pt x="699" y="267"/>
                    <a:pt x="867" y="159"/>
                    <a:pt x="890" y="111"/>
                  </a:cubicBezTo>
                  <a:cubicBezTo>
                    <a:pt x="913" y="63"/>
                    <a:pt x="792" y="12"/>
                    <a:pt x="770" y="6"/>
                  </a:cubicBezTo>
                  <a:cubicBezTo>
                    <a:pt x="748" y="0"/>
                    <a:pt x="755" y="52"/>
                    <a:pt x="756" y="76"/>
                  </a:cubicBezTo>
                  <a:cubicBezTo>
                    <a:pt x="757" y="100"/>
                    <a:pt x="776" y="139"/>
                    <a:pt x="778" y="153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71697" name="Group 17"/>
          <p:cNvGrpSpPr>
            <a:grpSpLocks/>
          </p:cNvGrpSpPr>
          <p:nvPr/>
        </p:nvGrpSpPr>
        <p:grpSpPr bwMode="auto">
          <a:xfrm>
            <a:off x="422275" y="2463800"/>
            <a:ext cx="7385050" cy="3371850"/>
            <a:chOff x="266" y="1552"/>
            <a:chExt cx="4652" cy="2124"/>
          </a:xfrm>
        </p:grpSpPr>
        <p:graphicFrame>
          <p:nvGraphicFramePr>
            <p:cNvPr id="71693" name="Object 13"/>
            <p:cNvGraphicFramePr>
              <a:graphicFrameLocks noChangeAspect="1"/>
            </p:cNvGraphicFramePr>
            <p:nvPr/>
          </p:nvGraphicFramePr>
          <p:xfrm>
            <a:off x="606" y="1903"/>
            <a:ext cx="2572" cy="5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6" name="Equation" r:id="rId5" imgW="1815840" imgH="393480" progId="Equation.3">
                    <p:embed/>
                  </p:oleObj>
                </mc:Choice>
                <mc:Fallback>
                  <p:oleObj name="Equation" r:id="rId5" imgW="1815840" imgH="39348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1903"/>
                          <a:ext cx="2572" cy="5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94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1607818"/>
                </p:ext>
              </p:extLst>
            </p:nvPr>
          </p:nvGraphicFramePr>
          <p:xfrm>
            <a:off x="563" y="2524"/>
            <a:ext cx="3498" cy="1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7" name="Equation" r:id="rId7" imgW="2412720" imgH="812520" progId="Equation.DSMT4">
                    <p:embed/>
                  </p:oleObj>
                </mc:Choice>
                <mc:Fallback>
                  <p:oleObj name="Equation" r:id="rId7" imgW="2412720" imgH="81252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" y="2524"/>
                          <a:ext cx="3498" cy="1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695" name="Text Box 15"/>
            <p:cNvSpPr txBox="1">
              <a:spLocks noChangeArrowheads="1"/>
            </p:cNvSpPr>
            <p:nvPr/>
          </p:nvSpPr>
          <p:spPr bwMode="auto">
            <a:xfrm>
              <a:off x="266" y="1552"/>
              <a:ext cx="46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Two dimensionless parameters can be used to define position and time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DAF21-92A0-4AEF-BACB-819760CD4753}" type="slidenum">
              <a:rPr lang="en-US"/>
              <a:pPr/>
              <a:t>18</a:t>
            </a:fld>
            <a:endParaRPr lang="en-US"/>
          </a:p>
        </p:txBody>
      </p:sp>
      <p:graphicFrame>
        <p:nvGraphicFramePr>
          <p:cNvPr id="737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278170"/>
              </p:ext>
            </p:extLst>
          </p:nvPr>
        </p:nvGraphicFramePr>
        <p:xfrm>
          <a:off x="531813" y="626269"/>
          <a:ext cx="8113713" cy="116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0" name="Equation" r:id="rId3" imgW="3555720" imgH="507960" progId="Equation.3">
                  <p:embed/>
                </p:oleObj>
              </mc:Choice>
              <mc:Fallback>
                <p:oleObj name="Equation" r:id="rId3" imgW="35557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626269"/>
                        <a:ext cx="8113713" cy="116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531813" y="107157"/>
            <a:ext cx="2460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Slab Solutions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31813" y="1805390"/>
            <a:ext cx="314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 dirty="0"/>
              <a:t>Parameters in the Equation</a:t>
            </a:r>
          </a:p>
        </p:txBody>
      </p:sp>
      <p:graphicFrame>
        <p:nvGraphicFramePr>
          <p:cNvPr id="7373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47718"/>
              </p:ext>
            </p:extLst>
          </p:nvPr>
        </p:nvGraphicFramePr>
        <p:xfrm>
          <a:off x="684369" y="2258341"/>
          <a:ext cx="7726190" cy="134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1" name="Equation" r:id="rId5" imgW="2476440" imgH="431640" progId="Equation.3">
                  <p:embed/>
                </p:oleObj>
              </mc:Choice>
              <mc:Fallback>
                <p:oleObj name="Equation" r:id="rId5" imgW="2476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69" y="2258341"/>
                        <a:ext cx="7726190" cy="13477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5748562" y="3526665"/>
            <a:ext cx="0" cy="3039414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40179" y="3578180"/>
            <a:ext cx="0" cy="2936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66950" y="3578180"/>
            <a:ext cx="0" cy="2936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48562" y="4816699"/>
            <a:ext cx="43329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81859" y="4546242"/>
            <a:ext cx="0" cy="6181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15169" y="44473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x</a:t>
            </a:r>
            <a:endParaRPr lang="es-AR" i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48562" y="4301544"/>
            <a:ext cx="618388" cy="0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1303" y="39064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L</a:t>
            </a:r>
            <a:endParaRPr lang="es-AR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3DD50-94BD-40C0-8A27-A71EA8F4ECB2}" type="slidenum">
              <a:rPr lang="en-US"/>
              <a:pPr/>
              <a:t>19</a:t>
            </a:fld>
            <a:endParaRPr lang="en-US"/>
          </a:p>
        </p:txBody>
      </p:sp>
      <p:pic>
        <p:nvPicPr>
          <p:cNvPr id="72708" name="Picture 4" descr="Plot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9075"/>
            <a:ext cx="4702175" cy="594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6159500" y="5006975"/>
          <a:ext cx="1133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6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0" y="5006975"/>
                        <a:ext cx="11334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7"/>
          <p:cNvGraphicFramePr>
            <a:graphicFrameLocks noChangeAspect="1"/>
          </p:cNvGraphicFramePr>
          <p:nvPr/>
        </p:nvGraphicFramePr>
        <p:xfrm>
          <a:off x="6518275" y="2447925"/>
          <a:ext cx="10541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7" name="Equation" r:id="rId6" imgW="507960" imgH="393480" progId="Equation.3">
                  <p:embed/>
                </p:oleObj>
              </mc:Choice>
              <mc:Fallback>
                <p:oleObj name="Equation" r:id="rId6" imgW="507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75" y="2447925"/>
                        <a:ext cx="105410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298450" y="300038"/>
            <a:ext cx="179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Slab Geometry</a:t>
            </a:r>
          </a:p>
        </p:txBody>
      </p:sp>
      <p:graphicFrame>
        <p:nvGraphicFramePr>
          <p:cNvPr id="72713" name="Object 9"/>
          <p:cNvGraphicFramePr>
            <a:graphicFrameLocks noChangeAspect="1"/>
          </p:cNvGraphicFramePr>
          <p:nvPr/>
        </p:nvGraphicFramePr>
        <p:xfrm>
          <a:off x="7554913" y="1417638"/>
          <a:ext cx="8445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8" name="Equation" r:id="rId8" imgW="406080" imgH="393480" progId="Equation.3">
                  <p:embed/>
                </p:oleObj>
              </mc:Choice>
              <mc:Fallback>
                <p:oleObj name="Equation" r:id="rId8" imgW="406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913" y="1417638"/>
                        <a:ext cx="84455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1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7595" y="3383756"/>
            <a:ext cx="1825262" cy="98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734" name="Picture 3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9956" y="1135381"/>
            <a:ext cx="1752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1528839" y="2487038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2">
                    <a:lumMod val="75000"/>
                  </a:schemeClr>
                </a:solidFill>
              </a:rPr>
              <a:t>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03840"/>
            <a:ext cx="2133600" cy="343144"/>
          </a:xfrm>
        </p:spPr>
        <p:txBody>
          <a:bodyPr/>
          <a:lstStyle/>
          <a:p>
            <a:r>
              <a:rPr lang="en-US"/>
              <a:t>ABE 308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0369" y="6280394"/>
            <a:ext cx="1524000" cy="331421"/>
          </a:xfrm>
        </p:spPr>
        <p:txBody>
          <a:bodyPr/>
          <a:lstStyle/>
          <a:p>
            <a:r>
              <a:rPr lang="en-US"/>
              <a:t>Lecture 4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B57D-5064-41E5-8252-E260C0400F71}" type="slidenum">
              <a:rPr lang="en-US"/>
              <a:pPr/>
              <a:t>2</a:t>
            </a:fld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63525" y="312738"/>
            <a:ext cx="8688597" cy="608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63550" indent="-463550"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77850"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635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sz="3200" dirty="0"/>
              <a:t>Lecture 4 </a:t>
            </a:r>
          </a:p>
          <a:p>
            <a:pPr>
              <a:lnSpc>
                <a:spcPct val="140000"/>
              </a:lnSpc>
            </a:pPr>
            <a:r>
              <a:rPr lang="en-US" sz="3200" b="1" u="sng" dirty="0"/>
              <a:t>Objectives</a:t>
            </a:r>
          </a:p>
          <a:p>
            <a:pPr>
              <a:lnSpc>
                <a:spcPct val="105000"/>
              </a:lnSpc>
              <a:buFontTx/>
              <a:buChar char="•"/>
            </a:pPr>
            <a:r>
              <a:rPr lang="en-US" sz="2800" dirty="0"/>
              <a:t>Describe heat transfer processes in which </a:t>
            </a:r>
            <a:br>
              <a:rPr lang="en-US" sz="2800" dirty="0"/>
            </a:br>
            <a:r>
              <a:rPr lang="en-US" sz="2800" dirty="0"/>
              <a:t>the temperature changes with time (</a:t>
            </a:r>
            <a:r>
              <a:rPr lang="en-US" sz="2800" dirty="0">
                <a:solidFill>
                  <a:srgbClr val="FF0000"/>
                </a:solidFill>
              </a:rPr>
              <a:t>unsteady</a:t>
            </a:r>
          </a:p>
          <a:p>
            <a:pPr>
              <a:lnSpc>
                <a:spcPct val="105000"/>
              </a:lnSpc>
            </a:pPr>
            <a:r>
              <a:rPr lang="en-US" sz="2800" dirty="0">
                <a:solidFill>
                  <a:srgbClr val="FF0000"/>
                </a:solidFill>
              </a:rPr>
              <a:t>	state</a:t>
            </a:r>
            <a:r>
              <a:rPr lang="en-US" sz="2800" dirty="0"/>
              <a:t>) but </a:t>
            </a:r>
            <a:r>
              <a:rPr lang="en-US" sz="2800" b="1" u="sng" dirty="0"/>
              <a:t>not 	with the </a:t>
            </a:r>
            <a:r>
              <a:rPr lang="en-US" sz="2800" b="1" u="sng" dirty="0" smtClean="0"/>
              <a:t>location </a:t>
            </a:r>
            <a:r>
              <a:rPr lang="en-US" sz="2800" dirty="0"/>
              <a:t>(</a:t>
            </a:r>
            <a:r>
              <a:rPr lang="en-US" sz="2800" b="1" dirty="0">
                <a:solidFill>
                  <a:schemeClr val="accent2"/>
                </a:solidFill>
              </a:rPr>
              <a:t>lumped 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parameter analysis</a:t>
            </a:r>
            <a:r>
              <a:rPr lang="en-US" sz="2800" dirty="0"/>
              <a:t>)  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sz="2800" dirty="0"/>
              <a:t>Describe heat transfer processes </a:t>
            </a:r>
            <a:r>
              <a:rPr lang="en-US" sz="2800" dirty="0">
                <a:solidFill>
                  <a:srgbClr val="FF0000"/>
                </a:solidFill>
              </a:rPr>
              <a:t>under unsteady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state</a:t>
            </a:r>
            <a:r>
              <a:rPr lang="en-US" sz="2800" dirty="0"/>
              <a:t>, i.e. temperature changes with time, and also</a:t>
            </a:r>
            <a:br>
              <a:rPr lang="en-US" sz="2800" dirty="0"/>
            </a:br>
            <a:r>
              <a:rPr lang="en-US" sz="2800" dirty="0"/>
              <a:t>with the position (</a:t>
            </a:r>
            <a:r>
              <a:rPr lang="en-US" sz="2800" b="1" dirty="0">
                <a:solidFill>
                  <a:schemeClr val="accent2"/>
                </a:solidFill>
              </a:rPr>
              <a:t>use of charts</a:t>
            </a:r>
            <a:r>
              <a:rPr lang="en-US" sz="2800" dirty="0"/>
              <a:t>)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sz="2800" dirty="0"/>
              <a:t>Describe the heat transfer process near the 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	surface of a large body (semi-infinite regions)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A229-45CE-4068-8D99-A5DE3C0928DE}" type="slidenum">
              <a:rPr lang="en-US"/>
              <a:pPr/>
              <a:t>20</a:t>
            </a:fld>
            <a:endParaRPr lang="en-US"/>
          </a:p>
        </p:txBody>
      </p:sp>
      <p:pic>
        <p:nvPicPr>
          <p:cNvPr id="74756" name="Picture 4" descr="Plot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374650"/>
            <a:ext cx="4467225" cy="567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4758" name="Object 6"/>
          <p:cNvGraphicFramePr>
            <a:graphicFrameLocks noChangeAspect="1"/>
          </p:cNvGraphicFramePr>
          <p:nvPr/>
        </p:nvGraphicFramePr>
        <p:xfrm>
          <a:off x="5857875" y="4794250"/>
          <a:ext cx="1133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0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75" y="4794250"/>
                        <a:ext cx="11334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9" name="Object 7"/>
          <p:cNvGraphicFramePr>
            <a:graphicFrameLocks noChangeAspect="1"/>
          </p:cNvGraphicFramePr>
          <p:nvPr/>
        </p:nvGraphicFramePr>
        <p:xfrm>
          <a:off x="6151563" y="2470150"/>
          <a:ext cx="10541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1" name="Equation" r:id="rId6" imgW="507960" imgH="393480" progId="Equation.3">
                  <p:embed/>
                </p:oleObj>
              </mc:Choice>
              <mc:Fallback>
                <p:oleObj name="Equation" r:id="rId6" imgW="507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563" y="2470150"/>
                        <a:ext cx="105410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0" name="Text Box 8"/>
          <p:cNvSpPr txBox="1">
            <a:spLocks noChangeArrowheads="1"/>
          </p:cNvSpPr>
          <p:nvPr/>
        </p:nvSpPr>
        <p:spPr bwMode="auto">
          <a:xfrm>
            <a:off x="320675" y="311150"/>
            <a:ext cx="2089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Cylinder Geometry</a:t>
            </a:r>
          </a:p>
        </p:txBody>
      </p:sp>
      <p:graphicFrame>
        <p:nvGraphicFramePr>
          <p:cNvPr id="74761" name="Object 9"/>
          <p:cNvGraphicFramePr>
            <a:graphicFrameLocks noChangeAspect="1"/>
          </p:cNvGraphicFramePr>
          <p:nvPr/>
        </p:nvGraphicFramePr>
        <p:xfrm>
          <a:off x="7175500" y="1697038"/>
          <a:ext cx="8445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22" name="Equation" r:id="rId8" imgW="406080" imgH="393480" progId="Equation.3">
                  <p:embed/>
                </p:oleObj>
              </mc:Choice>
              <mc:Fallback>
                <p:oleObj name="Equation" r:id="rId8" imgW="406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1697038"/>
                        <a:ext cx="84455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6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7250" y="3877126"/>
            <a:ext cx="2134574" cy="117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81" name="Picture 2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8538" y="1580611"/>
            <a:ext cx="1724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82" name="Picture 3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50" y="2785268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D161D-FAEA-476C-A268-CD6DA62C2FD8}" type="slidenum">
              <a:rPr lang="en-US"/>
              <a:pPr/>
              <a:t>21</a:t>
            </a:fld>
            <a:endParaRPr lang="en-US"/>
          </a:p>
        </p:txBody>
      </p:sp>
      <p:pic>
        <p:nvPicPr>
          <p:cNvPr id="75780" name="Picture 4" descr="Plo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488950"/>
            <a:ext cx="4919663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6259513" y="5197475"/>
          <a:ext cx="10890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4" name="Equation" r:id="rId4" imgW="545760" imgH="393480" progId="Equation.3">
                  <p:embed/>
                </p:oleObj>
              </mc:Choice>
              <mc:Fallback>
                <p:oleObj name="Equation" r:id="rId4" imgW="5457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5197475"/>
                        <a:ext cx="10890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3" name="Object 7"/>
          <p:cNvGraphicFramePr>
            <a:graphicFrameLocks noChangeAspect="1"/>
          </p:cNvGraphicFramePr>
          <p:nvPr/>
        </p:nvGraphicFramePr>
        <p:xfrm>
          <a:off x="6275388" y="3340100"/>
          <a:ext cx="105410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5" name="Equation" r:id="rId6" imgW="507960" imgH="393480" progId="Equation.3">
                  <p:embed/>
                </p:oleObj>
              </mc:Choice>
              <mc:Fallback>
                <p:oleObj name="Equation" r:id="rId6" imgW="507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8" y="3340100"/>
                        <a:ext cx="105410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4" name="Object 8"/>
          <p:cNvGraphicFramePr>
            <a:graphicFrameLocks noChangeAspect="1"/>
          </p:cNvGraphicFramePr>
          <p:nvPr/>
        </p:nvGraphicFramePr>
        <p:xfrm>
          <a:off x="6640513" y="2443163"/>
          <a:ext cx="8445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6" name="Equation" r:id="rId8" imgW="406080" imgH="393480" progId="Equation.3">
                  <p:embed/>
                </p:oleObj>
              </mc:Choice>
              <mc:Fallback>
                <p:oleObj name="Equation" r:id="rId8" imgW="406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2443163"/>
                        <a:ext cx="84455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0059" y="3853250"/>
            <a:ext cx="2065858" cy="1132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802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8712" y="1147839"/>
            <a:ext cx="17240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 rot="16200000">
            <a:off x="1228713" y="2669918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accent2">
                    <a:lumMod val="75000"/>
                  </a:schemeClr>
                </a:solidFill>
              </a:rPr>
              <a:t>or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8F0E9-4283-4E91-90A6-AA92C64F0C25}" type="slidenum">
              <a:rPr lang="en-US"/>
              <a:pPr/>
              <a:t>22</a:t>
            </a:fld>
            <a:endParaRPr lang="en-US"/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933450" y="546100"/>
            <a:ext cx="68804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Conditions to be satisfied for use of charts</a:t>
            </a:r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677863" y="1114425"/>
            <a:ext cx="842224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11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Char char="•"/>
            </a:pPr>
            <a:r>
              <a:rPr lang="en-US" dirty="0"/>
              <a:t> Uniform initial temperature</a:t>
            </a:r>
          </a:p>
          <a:p>
            <a:pPr>
              <a:buFontTx/>
              <a:buChar char="•"/>
            </a:pPr>
            <a:r>
              <a:rPr lang="en-US" dirty="0"/>
              <a:t> Perfect slab, cylinder or sphere</a:t>
            </a:r>
          </a:p>
          <a:p>
            <a:pPr>
              <a:buFontTx/>
              <a:buChar char="•"/>
            </a:pPr>
            <a:r>
              <a:rPr lang="en-US" dirty="0"/>
              <a:t> Far from edges</a:t>
            </a:r>
          </a:p>
          <a:p>
            <a:pPr>
              <a:buFontTx/>
              <a:buChar char="•"/>
            </a:pPr>
            <a:r>
              <a:rPr lang="en-US" dirty="0"/>
              <a:t> No heat generation (</a:t>
            </a:r>
            <a:r>
              <a:rPr lang="en-US" i="1" dirty="0"/>
              <a:t>       </a:t>
            </a:r>
            <a:r>
              <a:rPr lang="en-US" dirty="0"/>
              <a:t>)</a:t>
            </a:r>
          </a:p>
          <a:p>
            <a:pPr>
              <a:buFontTx/>
              <a:buChar char="•"/>
            </a:pPr>
            <a:r>
              <a:rPr lang="en-US" dirty="0"/>
              <a:t> Constant thermal properties (</a:t>
            </a:r>
            <a:r>
              <a:rPr lang="en-US" i="1" dirty="0"/>
              <a:t>k,   , c</a:t>
            </a:r>
            <a:r>
              <a:rPr lang="en-US" dirty="0"/>
              <a:t>)</a:t>
            </a:r>
          </a:p>
          <a:p>
            <a:pPr>
              <a:buFontTx/>
              <a:buChar char="•"/>
            </a:pPr>
            <a:r>
              <a:rPr lang="en-US" dirty="0"/>
              <a:t> Typically for times long after initial times, given by</a:t>
            </a:r>
          </a:p>
          <a:p>
            <a:pPr>
              <a:buFontTx/>
              <a:buChar char="•"/>
            </a:pPr>
            <a:r>
              <a:rPr lang="en-US" dirty="0"/>
              <a:t> For cases in that convection resistance is appreciable, the equation should </a:t>
            </a:r>
          </a:p>
          <a:p>
            <a:r>
              <a:rPr lang="en-US" dirty="0"/>
              <a:t>  be changed, the parameter </a:t>
            </a:r>
            <a:r>
              <a:rPr lang="en-US" i="1" dirty="0"/>
              <a:t>m = k/</a:t>
            </a:r>
            <a:r>
              <a:rPr lang="en-US" i="1" dirty="0" err="1"/>
              <a:t>hL</a:t>
            </a:r>
            <a:r>
              <a:rPr lang="en-US" i="1" dirty="0"/>
              <a:t> = 1/Bi </a:t>
            </a:r>
            <a:r>
              <a:rPr lang="en-US" dirty="0"/>
              <a:t>is introduced .  Temperature should </a:t>
            </a:r>
          </a:p>
          <a:p>
            <a:r>
              <a:rPr lang="en-US" dirty="0"/>
              <a:t>	be changed to: </a:t>
            </a:r>
          </a:p>
        </p:txBody>
      </p:sp>
      <p:graphicFrame>
        <p:nvGraphicFramePr>
          <p:cNvPr id="76806" name="Object 6"/>
          <p:cNvGraphicFramePr>
            <a:graphicFrameLocks noChangeAspect="1"/>
          </p:cNvGraphicFramePr>
          <p:nvPr/>
        </p:nvGraphicFramePr>
        <p:xfrm>
          <a:off x="4060825" y="2320925"/>
          <a:ext cx="20796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8" name="Equation" r:id="rId3" imgW="152280" imgH="139680" progId="Equation.3">
                  <p:embed/>
                </p:oleObj>
              </mc:Choice>
              <mc:Fallback>
                <p:oleObj name="Equation" r:id="rId3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2320925"/>
                        <a:ext cx="20796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/>
          <p:cNvGraphicFramePr>
            <a:graphicFrameLocks noChangeAspect="1"/>
          </p:cNvGraphicFramePr>
          <p:nvPr/>
        </p:nvGraphicFramePr>
        <p:xfrm>
          <a:off x="6034088" y="2466975"/>
          <a:ext cx="14208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9" name="Equation" r:id="rId5" imgW="799920" imgH="228600" progId="Equation.3">
                  <p:embed/>
                </p:oleObj>
              </mc:Choice>
              <mc:Fallback>
                <p:oleObj name="Equation" r:id="rId5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088" y="2466975"/>
                        <a:ext cx="14208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0" name="Object 10"/>
          <p:cNvGraphicFramePr>
            <a:graphicFrameLocks noChangeAspect="1"/>
          </p:cNvGraphicFramePr>
          <p:nvPr/>
        </p:nvGraphicFramePr>
        <p:xfrm>
          <a:off x="2619375" y="3548063"/>
          <a:ext cx="14811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0" name="Equation" r:id="rId7" imgW="787320" imgH="431640" progId="Equation.3">
                  <p:embed/>
                </p:oleObj>
              </mc:Choice>
              <mc:Fallback>
                <p:oleObj name="Equation" r:id="rId7" imgW="7873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3548063"/>
                        <a:ext cx="148113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1" name="Freeform 11"/>
          <p:cNvSpPr>
            <a:spLocks/>
          </p:cNvSpPr>
          <p:nvPr/>
        </p:nvSpPr>
        <p:spPr bwMode="auto">
          <a:xfrm>
            <a:off x="5084763" y="3992563"/>
            <a:ext cx="1003300" cy="1828800"/>
          </a:xfrm>
          <a:custGeom>
            <a:avLst/>
            <a:gdLst>
              <a:gd name="T0" fmla="*/ 0 w 632"/>
              <a:gd name="T1" fmla="*/ 84 h 1152"/>
              <a:gd name="T2" fmla="*/ 0 w 632"/>
              <a:gd name="T3" fmla="*/ 1096 h 1152"/>
              <a:gd name="T4" fmla="*/ 120 w 632"/>
              <a:gd name="T5" fmla="*/ 1124 h 1152"/>
              <a:gd name="T6" fmla="*/ 309 w 632"/>
              <a:gd name="T7" fmla="*/ 1103 h 1152"/>
              <a:gd name="T8" fmla="*/ 520 w 632"/>
              <a:gd name="T9" fmla="*/ 1152 h 1152"/>
              <a:gd name="T10" fmla="*/ 632 w 632"/>
              <a:gd name="T11" fmla="*/ 1081 h 1152"/>
              <a:gd name="T12" fmla="*/ 632 w 632"/>
              <a:gd name="T13" fmla="*/ 49 h 1152"/>
              <a:gd name="T14" fmla="*/ 485 w 632"/>
              <a:gd name="T15" fmla="*/ 0 h 1152"/>
              <a:gd name="T16" fmla="*/ 379 w 632"/>
              <a:gd name="T17" fmla="*/ 14 h 1152"/>
              <a:gd name="T18" fmla="*/ 323 w 632"/>
              <a:gd name="T19" fmla="*/ 56 h 1152"/>
              <a:gd name="T20" fmla="*/ 239 w 632"/>
              <a:gd name="T21" fmla="*/ 91 h 1152"/>
              <a:gd name="T22" fmla="*/ 134 w 632"/>
              <a:gd name="T23" fmla="*/ 91 h 1152"/>
              <a:gd name="T24" fmla="*/ 0 w 632"/>
              <a:gd name="T25" fmla="*/ 8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32" h="1152">
                <a:moveTo>
                  <a:pt x="0" y="84"/>
                </a:moveTo>
                <a:lnTo>
                  <a:pt x="0" y="1096"/>
                </a:lnTo>
                <a:lnTo>
                  <a:pt x="120" y="1124"/>
                </a:lnTo>
                <a:lnTo>
                  <a:pt x="309" y="1103"/>
                </a:lnTo>
                <a:lnTo>
                  <a:pt x="520" y="1152"/>
                </a:lnTo>
                <a:lnTo>
                  <a:pt x="632" y="1081"/>
                </a:lnTo>
                <a:lnTo>
                  <a:pt x="632" y="49"/>
                </a:lnTo>
                <a:lnTo>
                  <a:pt x="485" y="0"/>
                </a:lnTo>
                <a:lnTo>
                  <a:pt x="379" y="14"/>
                </a:lnTo>
                <a:lnTo>
                  <a:pt x="323" y="56"/>
                </a:lnTo>
                <a:lnTo>
                  <a:pt x="239" y="91"/>
                </a:lnTo>
                <a:lnTo>
                  <a:pt x="134" y="91"/>
                </a:lnTo>
                <a:lnTo>
                  <a:pt x="0" y="84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5608638" y="3557588"/>
            <a:ext cx="0" cy="25749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 flipV="1">
            <a:off x="5619750" y="4383088"/>
            <a:ext cx="0" cy="13382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>
            <a:off x="5619750" y="5708650"/>
            <a:ext cx="1528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15" name="Text Box 15"/>
          <p:cNvSpPr txBox="1">
            <a:spLocks noChangeArrowheads="1"/>
          </p:cNvSpPr>
          <p:nvPr/>
        </p:nvSpPr>
        <p:spPr bwMode="auto">
          <a:xfrm>
            <a:off x="5616575" y="443706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T</a:t>
            </a:r>
          </a:p>
        </p:txBody>
      </p:sp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6877050" y="5373688"/>
            <a:ext cx="26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</a:t>
            </a:r>
          </a:p>
        </p:txBody>
      </p:sp>
      <p:grpSp>
        <p:nvGrpSpPr>
          <p:cNvPr id="76819" name="Group 19"/>
          <p:cNvGrpSpPr>
            <a:grpSpLocks/>
          </p:cNvGrpSpPr>
          <p:nvPr/>
        </p:nvGrpSpPr>
        <p:grpSpPr bwMode="auto">
          <a:xfrm>
            <a:off x="4159250" y="4214813"/>
            <a:ext cx="2906713" cy="1035050"/>
            <a:chOff x="2620" y="2655"/>
            <a:chExt cx="1831" cy="652"/>
          </a:xfrm>
        </p:grpSpPr>
        <p:sp>
          <p:nvSpPr>
            <p:cNvPr id="76817" name="Freeform 17"/>
            <p:cNvSpPr>
              <a:spLocks/>
            </p:cNvSpPr>
            <p:nvPr/>
          </p:nvSpPr>
          <p:spPr bwMode="auto">
            <a:xfrm>
              <a:off x="2620" y="2655"/>
              <a:ext cx="913" cy="647"/>
            </a:xfrm>
            <a:custGeom>
              <a:avLst/>
              <a:gdLst>
                <a:gd name="T0" fmla="*/ 913 w 913"/>
                <a:gd name="T1" fmla="*/ 0 h 647"/>
                <a:gd name="T2" fmla="*/ 738 w 913"/>
                <a:gd name="T3" fmla="*/ 77 h 647"/>
                <a:gd name="T4" fmla="*/ 611 w 913"/>
                <a:gd name="T5" fmla="*/ 274 h 647"/>
                <a:gd name="T6" fmla="*/ 590 w 913"/>
                <a:gd name="T7" fmla="*/ 330 h 647"/>
                <a:gd name="T8" fmla="*/ 478 w 913"/>
                <a:gd name="T9" fmla="*/ 471 h 647"/>
                <a:gd name="T10" fmla="*/ 309 w 913"/>
                <a:gd name="T11" fmla="*/ 590 h 647"/>
                <a:gd name="T12" fmla="*/ 120 w 913"/>
                <a:gd name="T13" fmla="*/ 639 h 647"/>
                <a:gd name="T14" fmla="*/ 0 w 913"/>
                <a:gd name="T15" fmla="*/ 639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3" h="647">
                  <a:moveTo>
                    <a:pt x="913" y="0"/>
                  </a:moveTo>
                  <a:cubicBezTo>
                    <a:pt x="850" y="15"/>
                    <a:pt x="788" y="31"/>
                    <a:pt x="738" y="77"/>
                  </a:cubicBezTo>
                  <a:cubicBezTo>
                    <a:pt x="688" y="123"/>
                    <a:pt x="636" y="232"/>
                    <a:pt x="611" y="274"/>
                  </a:cubicBezTo>
                  <a:cubicBezTo>
                    <a:pt x="586" y="316"/>
                    <a:pt x="612" y="297"/>
                    <a:pt x="590" y="330"/>
                  </a:cubicBezTo>
                  <a:cubicBezTo>
                    <a:pt x="568" y="363"/>
                    <a:pt x="525" y="428"/>
                    <a:pt x="478" y="471"/>
                  </a:cubicBezTo>
                  <a:cubicBezTo>
                    <a:pt x="431" y="514"/>
                    <a:pt x="369" y="562"/>
                    <a:pt x="309" y="590"/>
                  </a:cubicBezTo>
                  <a:cubicBezTo>
                    <a:pt x="249" y="618"/>
                    <a:pt x="171" y="631"/>
                    <a:pt x="120" y="639"/>
                  </a:cubicBezTo>
                  <a:cubicBezTo>
                    <a:pt x="69" y="647"/>
                    <a:pt x="34" y="643"/>
                    <a:pt x="0" y="639"/>
                  </a:cubicBezTo>
                </a:path>
              </a:pathLst>
            </a:cu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76818" name="Freeform 18"/>
            <p:cNvSpPr>
              <a:spLocks/>
            </p:cNvSpPr>
            <p:nvPr/>
          </p:nvSpPr>
          <p:spPr bwMode="auto">
            <a:xfrm flipH="1">
              <a:off x="3538" y="2660"/>
              <a:ext cx="913" cy="647"/>
            </a:xfrm>
            <a:custGeom>
              <a:avLst/>
              <a:gdLst>
                <a:gd name="T0" fmla="*/ 913 w 913"/>
                <a:gd name="T1" fmla="*/ 0 h 647"/>
                <a:gd name="T2" fmla="*/ 738 w 913"/>
                <a:gd name="T3" fmla="*/ 77 h 647"/>
                <a:gd name="T4" fmla="*/ 611 w 913"/>
                <a:gd name="T5" fmla="*/ 274 h 647"/>
                <a:gd name="T6" fmla="*/ 590 w 913"/>
                <a:gd name="T7" fmla="*/ 330 h 647"/>
                <a:gd name="T8" fmla="*/ 478 w 913"/>
                <a:gd name="T9" fmla="*/ 471 h 647"/>
                <a:gd name="T10" fmla="*/ 309 w 913"/>
                <a:gd name="T11" fmla="*/ 590 h 647"/>
                <a:gd name="T12" fmla="*/ 120 w 913"/>
                <a:gd name="T13" fmla="*/ 639 h 647"/>
                <a:gd name="T14" fmla="*/ 0 w 913"/>
                <a:gd name="T15" fmla="*/ 639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3" h="647">
                  <a:moveTo>
                    <a:pt x="913" y="0"/>
                  </a:moveTo>
                  <a:cubicBezTo>
                    <a:pt x="850" y="15"/>
                    <a:pt x="788" y="31"/>
                    <a:pt x="738" y="77"/>
                  </a:cubicBezTo>
                  <a:cubicBezTo>
                    <a:pt x="688" y="123"/>
                    <a:pt x="636" y="232"/>
                    <a:pt x="611" y="274"/>
                  </a:cubicBezTo>
                  <a:cubicBezTo>
                    <a:pt x="586" y="316"/>
                    <a:pt x="612" y="297"/>
                    <a:pt x="590" y="330"/>
                  </a:cubicBezTo>
                  <a:cubicBezTo>
                    <a:pt x="568" y="363"/>
                    <a:pt x="525" y="428"/>
                    <a:pt x="478" y="471"/>
                  </a:cubicBezTo>
                  <a:cubicBezTo>
                    <a:pt x="431" y="514"/>
                    <a:pt x="369" y="562"/>
                    <a:pt x="309" y="590"/>
                  </a:cubicBezTo>
                  <a:cubicBezTo>
                    <a:pt x="249" y="618"/>
                    <a:pt x="171" y="631"/>
                    <a:pt x="120" y="639"/>
                  </a:cubicBezTo>
                  <a:cubicBezTo>
                    <a:pt x="69" y="647"/>
                    <a:pt x="34" y="643"/>
                    <a:pt x="0" y="639"/>
                  </a:cubicBezTo>
                </a:path>
              </a:pathLst>
            </a:cu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4346575" y="5229225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Fluid</a:t>
            </a:r>
          </a:p>
        </p:txBody>
      </p:sp>
      <p:sp>
        <p:nvSpPr>
          <p:cNvPr id="76821" name="Text Box 21"/>
          <p:cNvSpPr txBox="1">
            <a:spLocks noChangeArrowheads="1"/>
          </p:cNvSpPr>
          <p:nvPr/>
        </p:nvSpPr>
        <p:spPr bwMode="auto">
          <a:xfrm>
            <a:off x="6049963" y="521335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Fluid</a:t>
            </a:r>
          </a:p>
        </p:txBody>
      </p:sp>
      <p:sp>
        <p:nvSpPr>
          <p:cNvPr id="76822" name="Line 22"/>
          <p:cNvSpPr>
            <a:spLocks noChangeShapeType="1"/>
          </p:cNvSpPr>
          <p:nvPr/>
        </p:nvSpPr>
        <p:spPr bwMode="auto">
          <a:xfrm flipH="1">
            <a:off x="5118100" y="4862513"/>
            <a:ext cx="3460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3" name="Line 23"/>
          <p:cNvSpPr>
            <a:spLocks noChangeShapeType="1"/>
          </p:cNvSpPr>
          <p:nvPr/>
        </p:nvSpPr>
        <p:spPr bwMode="auto">
          <a:xfrm flipH="1">
            <a:off x="4702175" y="4881563"/>
            <a:ext cx="3460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76824" name="Object 24"/>
          <p:cNvGraphicFramePr>
            <a:graphicFrameLocks noChangeAspect="1"/>
          </p:cNvGraphicFramePr>
          <p:nvPr/>
        </p:nvGraphicFramePr>
        <p:xfrm>
          <a:off x="900113" y="4535488"/>
          <a:ext cx="279558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1" name="Equation" r:id="rId9" imgW="1485720" imgH="444240" progId="Equation.3">
                  <p:embed/>
                </p:oleObj>
              </mc:Choice>
              <mc:Fallback>
                <p:oleObj name="Equation" r:id="rId9" imgW="14857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535488"/>
                        <a:ext cx="279558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5" name="Freeform 25"/>
          <p:cNvSpPr>
            <a:spLocks/>
          </p:cNvSpPr>
          <p:nvPr/>
        </p:nvSpPr>
        <p:spPr bwMode="auto">
          <a:xfrm>
            <a:off x="3868738" y="4638675"/>
            <a:ext cx="1049337" cy="212725"/>
          </a:xfrm>
          <a:custGeom>
            <a:avLst/>
            <a:gdLst>
              <a:gd name="T0" fmla="*/ 0 w 661"/>
              <a:gd name="T1" fmla="*/ 134 h 134"/>
              <a:gd name="T2" fmla="*/ 331 w 661"/>
              <a:gd name="T3" fmla="*/ 7 h 134"/>
              <a:gd name="T4" fmla="*/ 661 w 661"/>
              <a:gd name="T5" fmla="*/ 9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61" h="134">
                <a:moveTo>
                  <a:pt x="0" y="134"/>
                </a:moveTo>
                <a:cubicBezTo>
                  <a:pt x="110" y="74"/>
                  <a:pt x="221" y="14"/>
                  <a:pt x="331" y="7"/>
                </a:cubicBezTo>
                <a:cubicBezTo>
                  <a:pt x="441" y="0"/>
                  <a:pt x="551" y="45"/>
                  <a:pt x="661" y="9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281784"/>
              </p:ext>
            </p:extLst>
          </p:nvPr>
        </p:nvGraphicFramePr>
        <p:xfrm>
          <a:off x="2974075" y="2015413"/>
          <a:ext cx="487362" cy="278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2" name="Equation" r:id="rId11" imgW="355320" imgH="203040" progId="Equation.DSMT4">
                  <p:embed/>
                </p:oleObj>
              </mc:Choice>
              <mc:Fallback>
                <p:oleObj name="Equation" r:id="rId11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74075" y="2015413"/>
                        <a:ext cx="487362" cy="278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E0F7-9CE9-4725-B5D1-CB94FAF759C2}" type="slidenum">
              <a:rPr lang="en-US"/>
              <a:pPr/>
              <a:t>23</a:t>
            </a:fld>
            <a:endParaRPr lang="en-US"/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766763" y="434975"/>
            <a:ext cx="6000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Example - Temperatures reached during food sterilization</a:t>
            </a:r>
          </a:p>
        </p:txBody>
      </p:sp>
      <p:pic>
        <p:nvPicPr>
          <p:cNvPr id="77829" name="Picture 5" descr="Plot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498600"/>
            <a:ext cx="2976562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3911600" y="2116138"/>
          <a:ext cx="104298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4" name="Equation" r:id="rId4" imgW="139680" imgH="126720" progId="Equation.3">
                  <p:embed/>
                </p:oleObj>
              </mc:Choice>
              <mc:Fallback>
                <p:oleObj name="Equation" r:id="rId4" imgW="13968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1600" y="2116138"/>
                        <a:ext cx="1042988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4" name="Freeform 10"/>
          <p:cNvSpPr>
            <a:spLocks/>
          </p:cNvSpPr>
          <p:nvPr/>
        </p:nvSpPr>
        <p:spPr bwMode="auto">
          <a:xfrm>
            <a:off x="6678613" y="1093788"/>
            <a:ext cx="1627187" cy="2676525"/>
          </a:xfrm>
          <a:custGeom>
            <a:avLst/>
            <a:gdLst>
              <a:gd name="T0" fmla="*/ 0 w 1025"/>
              <a:gd name="T1" fmla="*/ 77 h 1686"/>
              <a:gd name="T2" fmla="*/ 0 w 1025"/>
              <a:gd name="T3" fmla="*/ 1650 h 1686"/>
              <a:gd name="T4" fmla="*/ 190 w 1025"/>
              <a:gd name="T5" fmla="*/ 1629 h 1686"/>
              <a:gd name="T6" fmla="*/ 316 w 1025"/>
              <a:gd name="T7" fmla="*/ 1629 h 1686"/>
              <a:gd name="T8" fmla="*/ 513 w 1025"/>
              <a:gd name="T9" fmla="*/ 1664 h 1686"/>
              <a:gd name="T10" fmla="*/ 695 w 1025"/>
              <a:gd name="T11" fmla="*/ 1686 h 1686"/>
              <a:gd name="T12" fmla="*/ 913 w 1025"/>
              <a:gd name="T13" fmla="*/ 1608 h 1686"/>
              <a:gd name="T14" fmla="*/ 1025 w 1025"/>
              <a:gd name="T15" fmla="*/ 1573 h 1686"/>
              <a:gd name="T16" fmla="*/ 1025 w 1025"/>
              <a:gd name="T17" fmla="*/ 28 h 1686"/>
              <a:gd name="T18" fmla="*/ 899 w 1025"/>
              <a:gd name="T19" fmla="*/ 0 h 1686"/>
              <a:gd name="T20" fmla="*/ 766 w 1025"/>
              <a:gd name="T21" fmla="*/ 7 h 1686"/>
              <a:gd name="T22" fmla="*/ 688 w 1025"/>
              <a:gd name="T23" fmla="*/ 35 h 1686"/>
              <a:gd name="T24" fmla="*/ 618 w 1025"/>
              <a:gd name="T25" fmla="*/ 77 h 1686"/>
              <a:gd name="T26" fmla="*/ 499 w 1025"/>
              <a:gd name="T27" fmla="*/ 77 h 1686"/>
              <a:gd name="T28" fmla="*/ 344 w 1025"/>
              <a:gd name="T29" fmla="*/ 77 h 1686"/>
              <a:gd name="T30" fmla="*/ 175 w 1025"/>
              <a:gd name="T31" fmla="*/ 7 h 1686"/>
              <a:gd name="T32" fmla="*/ 70 w 1025"/>
              <a:gd name="T33" fmla="*/ 42 h 1686"/>
              <a:gd name="T34" fmla="*/ 0 w 1025"/>
              <a:gd name="T35" fmla="*/ 77 h 1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25" h="1686">
                <a:moveTo>
                  <a:pt x="0" y="77"/>
                </a:moveTo>
                <a:lnTo>
                  <a:pt x="0" y="1650"/>
                </a:lnTo>
                <a:lnTo>
                  <a:pt x="190" y="1629"/>
                </a:lnTo>
                <a:lnTo>
                  <a:pt x="316" y="1629"/>
                </a:lnTo>
                <a:lnTo>
                  <a:pt x="513" y="1664"/>
                </a:lnTo>
                <a:lnTo>
                  <a:pt x="695" y="1686"/>
                </a:lnTo>
                <a:lnTo>
                  <a:pt x="913" y="1608"/>
                </a:lnTo>
                <a:lnTo>
                  <a:pt x="1025" y="1573"/>
                </a:lnTo>
                <a:lnTo>
                  <a:pt x="1025" y="28"/>
                </a:lnTo>
                <a:lnTo>
                  <a:pt x="899" y="0"/>
                </a:lnTo>
                <a:lnTo>
                  <a:pt x="766" y="7"/>
                </a:lnTo>
                <a:lnTo>
                  <a:pt x="688" y="35"/>
                </a:lnTo>
                <a:lnTo>
                  <a:pt x="618" y="77"/>
                </a:lnTo>
                <a:lnTo>
                  <a:pt x="499" y="77"/>
                </a:lnTo>
                <a:lnTo>
                  <a:pt x="344" y="77"/>
                </a:lnTo>
                <a:lnTo>
                  <a:pt x="175" y="7"/>
                </a:lnTo>
                <a:lnTo>
                  <a:pt x="70" y="42"/>
                </a:lnTo>
                <a:lnTo>
                  <a:pt x="0" y="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7835" name="Line 11"/>
          <p:cNvSpPr>
            <a:spLocks noChangeShapeType="1"/>
          </p:cNvSpPr>
          <p:nvPr/>
        </p:nvSpPr>
        <p:spPr bwMode="auto">
          <a:xfrm>
            <a:off x="6689725" y="1216025"/>
            <a:ext cx="0" cy="25082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7836" name="Line 12"/>
          <p:cNvSpPr>
            <a:spLocks noChangeShapeType="1"/>
          </p:cNvSpPr>
          <p:nvPr/>
        </p:nvSpPr>
        <p:spPr bwMode="auto">
          <a:xfrm>
            <a:off x="8280400" y="1133475"/>
            <a:ext cx="0" cy="25082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7837" name="Line 13"/>
          <p:cNvSpPr>
            <a:spLocks noChangeShapeType="1"/>
          </p:cNvSpPr>
          <p:nvPr/>
        </p:nvSpPr>
        <p:spPr bwMode="auto">
          <a:xfrm>
            <a:off x="7505700" y="981075"/>
            <a:ext cx="0" cy="30559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77838" name="Object 14"/>
          <p:cNvGraphicFramePr>
            <a:graphicFrameLocks noChangeAspect="1"/>
          </p:cNvGraphicFramePr>
          <p:nvPr/>
        </p:nvGraphicFramePr>
        <p:xfrm>
          <a:off x="2227263" y="768350"/>
          <a:ext cx="13874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5" name="Equation" r:id="rId6" imgW="939600" imgH="419040" progId="Equation.3">
                  <p:embed/>
                </p:oleObj>
              </mc:Choice>
              <mc:Fallback>
                <p:oleObj name="Equation" r:id="rId6" imgW="9396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768350"/>
                        <a:ext cx="13874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9" name="Object 15"/>
          <p:cNvGraphicFramePr>
            <a:graphicFrameLocks noChangeAspect="1"/>
          </p:cNvGraphicFramePr>
          <p:nvPr/>
        </p:nvGraphicFramePr>
        <p:xfrm>
          <a:off x="5273675" y="1203325"/>
          <a:ext cx="12636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6" name="Equation" r:id="rId8" imgW="723600" imgH="228600" progId="Equation.3">
                  <p:embed/>
                </p:oleObj>
              </mc:Choice>
              <mc:Fallback>
                <p:oleObj name="Equation" r:id="rId8" imgW="723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675" y="1203325"/>
                        <a:ext cx="12636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0" name="Object 16"/>
          <p:cNvGraphicFramePr>
            <a:graphicFrameLocks noChangeAspect="1"/>
          </p:cNvGraphicFramePr>
          <p:nvPr/>
        </p:nvGraphicFramePr>
        <p:xfrm>
          <a:off x="5168900" y="2136775"/>
          <a:ext cx="11080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7" name="Equation" r:id="rId10" imgW="634680" imgH="241200" progId="Equation.3">
                  <p:embed/>
                </p:oleObj>
              </mc:Choice>
              <mc:Fallback>
                <p:oleObj name="Equation" r:id="rId10" imgW="634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2136775"/>
                        <a:ext cx="11080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1" name="Object 17"/>
          <p:cNvGraphicFramePr>
            <a:graphicFrameLocks noChangeAspect="1"/>
          </p:cNvGraphicFramePr>
          <p:nvPr/>
        </p:nvGraphicFramePr>
        <p:xfrm>
          <a:off x="5192713" y="3384550"/>
          <a:ext cx="12414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8" name="Equation" r:id="rId12" imgW="711000" imgH="241200" progId="Equation.3">
                  <p:embed/>
                </p:oleObj>
              </mc:Choice>
              <mc:Fallback>
                <p:oleObj name="Equation" r:id="rId12" imgW="7110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3" y="3384550"/>
                        <a:ext cx="12414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2" name="Freeform 18"/>
          <p:cNvSpPr>
            <a:spLocks/>
          </p:cNvSpPr>
          <p:nvPr/>
        </p:nvSpPr>
        <p:spPr bwMode="auto">
          <a:xfrm>
            <a:off x="6121400" y="2967038"/>
            <a:ext cx="546100" cy="412750"/>
          </a:xfrm>
          <a:custGeom>
            <a:avLst/>
            <a:gdLst>
              <a:gd name="T0" fmla="*/ 0 w 344"/>
              <a:gd name="T1" fmla="*/ 260 h 260"/>
              <a:gd name="T2" fmla="*/ 0 w 344"/>
              <a:gd name="T3" fmla="*/ 0 h 260"/>
              <a:gd name="T4" fmla="*/ 344 w 344"/>
              <a:gd name="T5" fmla="*/ 0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4" h="260">
                <a:moveTo>
                  <a:pt x="0" y="260"/>
                </a:moveTo>
                <a:lnTo>
                  <a:pt x="0" y="0"/>
                </a:lnTo>
                <a:lnTo>
                  <a:pt x="34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77843" name="Object 19"/>
          <p:cNvGraphicFramePr>
            <a:graphicFrameLocks noChangeAspect="1"/>
          </p:cNvGraphicFramePr>
          <p:nvPr/>
        </p:nvGraphicFramePr>
        <p:xfrm>
          <a:off x="6789738" y="1717675"/>
          <a:ext cx="13366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9" name="Equation" r:id="rId14" imgW="977760" imgH="228600" progId="Equation.3">
                  <p:embed/>
                </p:oleObj>
              </mc:Choice>
              <mc:Fallback>
                <p:oleObj name="Equation" r:id="rId14" imgW="977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9738" y="1717675"/>
                        <a:ext cx="133667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4" name="Line 20"/>
          <p:cNvSpPr>
            <a:spLocks noChangeShapeType="1"/>
          </p:cNvSpPr>
          <p:nvPr/>
        </p:nvSpPr>
        <p:spPr bwMode="auto">
          <a:xfrm>
            <a:off x="7169150" y="2030413"/>
            <a:ext cx="312738" cy="534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7845" name="Line 21"/>
          <p:cNvSpPr>
            <a:spLocks noChangeShapeType="1"/>
          </p:cNvSpPr>
          <p:nvPr/>
        </p:nvSpPr>
        <p:spPr bwMode="auto">
          <a:xfrm>
            <a:off x="7548563" y="3959225"/>
            <a:ext cx="757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7846" name="Line 22"/>
          <p:cNvSpPr>
            <a:spLocks noChangeShapeType="1"/>
          </p:cNvSpPr>
          <p:nvPr/>
        </p:nvSpPr>
        <p:spPr bwMode="auto">
          <a:xfrm>
            <a:off x="8294688" y="3702050"/>
            <a:ext cx="0" cy="434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7784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804499"/>
              </p:ext>
            </p:extLst>
          </p:nvPr>
        </p:nvGraphicFramePr>
        <p:xfrm>
          <a:off x="7345363" y="4078288"/>
          <a:ext cx="1071562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0" name="Equation" r:id="rId16" imgW="787320" imgH="203040" progId="Equation.DSMT4">
                  <p:embed/>
                </p:oleObj>
              </mc:Choice>
              <mc:Fallback>
                <p:oleObj name="Equation" r:id="rId16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363" y="4078288"/>
                        <a:ext cx="1071562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8" name="Object 24"/>
          <p:cNvGraphicFramePr>
            <a:graphicFrameLocks noChangeAspect="1"/>
          </p:cNvGraphicFramePr>
          <p:nvPr/>
        </p:nvGraphicFramePr>
        <p:xfrm>
          <a:off x="5170488" y="2617788"/>
          <a:ext cx="962025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1" name="Equation" r:id="rId18" imgW="647640" imgH="177480" progId="Equation.3">
                  <p:embed/>
                </p:oleObj>
              </mc:Choice>
              <mc:Fallback>
                <p:oleObj name="Equation" r:id="rId18" imgW="647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0488" y="2617788"/>
                        <a:ext cx="962025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9" name="Text Box 25"/>
          <p:cNvSpPr txBox="1">
            <a:spLocks noChangeArrowheads="1"/>
          </p:cNvSpPr>
          <p:nvPr/>
        </p:nvSpPr>
        <p:spPr bwMode="auto">
          <a:xfrm>
            <a:off x="398463" y="3925888"/>
            <a:ext cx="617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Because we are using a “slab” model – we will have to use </a:t>
            </a:r>
          </a:p>
          <a:p>
            <a:r>
              <a:rPr lang="en-US"/>
              <a:t>corresponding chart</a:t>
            </a:r>
          </a:p>
        </p:txBody>
      </p:sp>
      <p:graphicFrame>
        <p:nvGraphicFramePr>
          <p:cNvPr id="77850" name="Object 26"/>
          <p:cNvGraphicFramePr>
            <a:graphicFrameLocks noChangeAspect="1"/>
          </p:cNvGraphicFramePr>
          <p:nvPr/>
        </p:nvGraphicFramePr>
        <p:xfrm>
          <a:off x="736600" y="4483100"/>
          <a:ext cx="116998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2" name="Equation" r:id="rId20" imgW="787320" imgH="393480" progId="Equation.3">
                  <p:embed/>
                </p:oleObj>
              </mc:Choice>
              <mc:Fallback>
                <p:oleObj name="Equation" r:id="rId20" imgW="787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4483100"/>
                        <a:ext cx="116998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1" name="Text Box 27"/>
          <p:cNvSpPr txBox="1">
            <a:spLocks noChangeArrowheads="1"/>
          </p:cNvSpPr>
          <p:nvPr/>
        </p:nvSpPr>
        <p:spPr bwMode="auto">
          <a:xfrm>
            <a:off x="1960563" y="4559300"/>
            <a:ext cx="717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Time</a:t>
            </a:r>
          </a:p>
        </p:txBody>
      </p:sp>
      <p:graphicFrame>
        <p:nvGraphicFramePr>
          <p:cNvPr id="77852" name="Object 28"/>
          <p:cNvGraphicFramePr>
            <a:graphicFrameLocks noChangeAspect="1"/>
          </p:cNvGraphicFramePr>
          <p:nvPr/>
        </p:nvGraphicFramePr>
        <p:xfrm>
          <a:off x="842963" y="4953000"/>
          <a:ext cx="6619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3" name="Equation" r:id="rId22" imgW="444240" imgH="393480" progId="Equation.3">
                  <p:embed/>
                </p:oleObj>
              </mc:Choice>
              <mc:Fallback>
                <p:oleObj name="Equation" r:id="rId22" imgW="4442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953000"/>
                        <a:ext cx="6619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3" name="Text Box 29"/>
          <p:cNvSpPr txBox="1">
            <a:spLocks noChangeArrowheads="1"/>
          </p:cNvSpPr>
          <p:nvPr/>
        </p:nvSpPr>
        <p:spPr bwMode="auto">
          <a:xfrm>
            <a:off x="1931988" y="5040313"/>
            <a:ext cx="1085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Position</a:t>
            </a:r>
          </a:p>
        </p:txBody>
      </p:sp>
      <p:graphicFrame>
        <p:nvGraphicFramePr>
          <p:cNvPr id="77854" name="Object 30"/>
          <p:cNvGraphicFramePr>
            <a:graphicFrameLocks noChangeAspect="1"/>
          </p:cNvGraphicFramePr>
          <p:nvPr/>
        </p:nvGraphicFramePr>
        <p:xfrm>
          <a:off x="533400" y="5476875"/>
          <a:ext cx="123348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4" name="Equation" r:id="rId24" imgW="825480" imgH="393480" progId="Equation.3">
                  <p:embed/>
                </p:oleObj>
              </mc:Choice>
              <mc:Fallback>
                <p:oleObj name="Equation" r:id="rId24" imgW="825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76875"/>
                        <a:ext cx="123348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55" name="Object 31"/>
          <p:cNvGraphicFramePr>
            <a:graphicFrameLocks noChangeAspect="1"/>
          </p:cNvGraphicFramePr>
          <p:nvPr/>
        </p:nvGraphicFramePr>
        <p:xfrm>
          <a:off x="5381625" y="1644650"/>
          <a:ext cx="7969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5" name="Equation" r:id="rId26" imgW="457200" imgH="177480" progId="Equation.3">
                  <p:embed/>
                </p:oleObj>
              </mc:Choice>
              <mc:Fallback>
                <p:oleObj name="Equation" r:id="rId26" imgW="457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1644650"/>
                        <a:ext cx="79692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6" name="Text Box 32"/>
          <p:cNvSpPr txBox="1">
            <a:spLocks noChangeArrowheads="1"/>
          </p:cNvSpPr>
          <p:nvPr/>
        </p:nvSpPr>
        <p:spPr bwMode="auto">
          <a:xfrm>
            <a:off x="1908175" y="5511800"/>
            <a:ext cx="230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External conditions</a:t>
            </a:r>
          </a:p>
        </p:txBody>
      </p:sp>
      <p:sp>
        <p:nvSpPr>
          <p:cNvPr id="77857" name="AutoShape 33"/>
          <p:cNvSpPr>
            <a:spLocks/>
          </p:cNvSpPr>
          <p:nvPr/>
        </p:nvSpPr>
        <p:spPr bwMode="auto">
          <a:xfrm>
            <a:off x="4211638" y="4551363"/>
            <a:ext cx="287337" cy="1355725"/>
          </a:xfrm>
          <a:prstGeom prst="rightBrace">
            <a:avLst>
              <a:gd name="adj1" fmla="val 393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7858" name="AutoShape 34"/>
          <p:cNvSpPr>
            <a:spLocks noChangeArrowheads="1"/>
          </p:cNvSpPr>
          <p:nvPr/>
        </p:nvSpPr>
        <p:spPr bwMode="auto">
          <a:xfrm>
            <a:off x="4643438" y="5157788"/>
            <a:ext cx="606425" cy="184150"/>
          </a:xfrm>
          <a:prstGeom prst="rightArrow">
            <a:avLst>
              <a:gd name="adj1" fmla="val 50000"/>
              <a:gd name="adj2" fmla="val 823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77859" name="Object 35"/>
          <p:cNvGraphicFramePr>
            <a:graphicFrameLocks noChangeAspect="1"/>
          </p:cNvGraphicFramePr>
          <p:nvPr/>
        </p:nvGraphicFramePr>
        <p:xfrm>
          <a:off x="5473700" y="4727575"/>
          <a:ext cx="20923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6" name="Equation" r:id="rId28" imgW="1028520" imgH="431640" progId="Equation.3">
                  <p:embed/>
                </p:oleObj>
              </mc:Choice>
              <mc:Fallback>
                <p:oleObj name="Equation" r:id="rId28" imgW="1028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4727575"/>
                        <a:ext cx="20923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6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00434"/>
              </p:ext>
            </p:extLst>
          </p:nvPr>
        </p:nvGraphicFramePr>
        <p:xfrm>
          <a:off x="5033963" y="5695156"/>
          <a:ext cx="34671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7" name="Equation" r:id="rId30" imgW="2438280" imgH="228600" progId="Equation.DSMT4">
                  <p:embed/>
                </p:oleObj>
              </mc:Choice>
              <mc:Fallback>
                <p:oleObj name="Equation" r:id="rId30" imgW="2438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5695156"/>
                        <a:ext cx="346710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F14F9-5FB8-4586-A730-1E638F28B238}" type="slidenum">
              <a:rPr lang="en-US"/>
              <a:pPr/>
              <a:t>24</a:t>
            </a:fld>
            <a:endParaRPr lang="en-US"/>
          </a:p>
        </p:txBody>
      </p:sp>
      <p:pic>
        <p:nvPicPr>
          <p:cNvPr id="78914" name="Picture 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3" y="1179513"/>
            <a:ext cx="4368800" cy="300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565150" y="388938"/>
            <a:ext cx="6381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Numerical Methods – Finite Element or Finite Differences</a:t>
            </a:r>
          </a:p>
        </p:txBody>
      </p:sp>
      <p:sp>
        <p:nvSpPr>
          <p:cNvPr id="78894" name="Text Box 46"/>
          <p:cNvSpPr txBox="1">
            <a:spLocks noChangeArrowheads="1"/>
          </p:cNvSpPr>
          <p:nvPr/>
        </p:nvSpPr>
        <p:spPr bwMode="auto">
          <a:xfrm>
            <a:off x="1050925" y="4376738"/>
            <a:ext cx="1841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s-AR" sz="1200" b="1"/>
          </a:p>
        </p:txBody>
      </p:sp>
      <p:pic>
        <p:nvPicPr>
          <p:cNvPr id="78896" name="Picture 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314450"/>
            <a:ext cx="2716212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97" name="Text Box 49"/>
          <p:cNvSpPr txBox="1">
            <a:spLocks noChangeArrowheads="1"/>
          </p:cNvSpPr>
          <p:nvPr/>
        </p:nvSpPr>
        <p:spPr bwMode="auto">
          <a:xfrm>
            <a:off x="788988" y="958850"/>
            <a:ext cx="125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Geometry</a:t>
            </a:r>
          </a:p>
        </p:txBody>
      </p:sp>
      <p:sp>
        <p:nvSpPr>
          <p:cNvPr id="78900" name="Rectangle 52"/>
          <p:cNvSpPr>
            <a:spLocks noChangeArrowheads="1"/>
          </p:cNvSpPr>
          <p:nvPr/>
        </p:nvSpPr>
        <p:spPr bwMode="auto">
          <a:xfrm>
            <a:off x="0" y="3211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AR"/>
          </a:p>
        </p:txBody>
      </p:sp>
      <p:graphicFrame>
        <p:nvGraphicFramePr>
          <p:cNvPr id="78899" name="Object 51"/>
          <p:cNvGraphicFramePr>
            <a:graphicFrameLocks noChangeAspect="1"/>
          </p:cNvGraphicFramePr>
          <p:nvPr/>
        </p:nvGraphicFramePr>
        <p:xfrm>
          <a:off x="569913" y="4733925"/>
          <a:ext cx="223678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4" name="Equation" r:id="rId5" imgW="1282680" imgH="419040" progId="Equation.3">
                  <p:embed/>
                </p:oleObj>
              </mc:Choice>
              <mc:Fallback>
                <p:oleObj name="Equation" r:id="rId5" imgW="1282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4733925"/>
                        <a:ext cx="2236787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901" name="Text Box 53"/>
          <p:cNvSpPr txBox="1">
            <a:spLocks noChangeArrowheads="1"/>
          </p:cNvSpPr>
          <p:nvPr/>
        </p:nvSpPr>
        <p:spPr bwMode="auto">
          <a:xfrm>
            <a:off x="617538" y="3876675"/>
            <a:ext cx="154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Calculations</a:t>
            </a:r>
          </a:p>
        </p:txBody>
      </p:sp>
      <p:sp>
        <p:nvSpPr>
          <p:cNvPr id="78902" name="Text Box 54"/>
          <p:cNvSpPr txBox="1">
            <a:spLocks noChangeArrowheads="1"/>
          </p:cNvSpPr>
          <p:nvPr/>
        </p:nvSpPr>
        <p:spPr bwMode="auto">
          <a:xfrm>
            <a:off x="565150" y="4214813"/>
            <a:ext cx="2095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u="sng"/>
              <a:t>Extent of Sterility</a:t>
            </a:r>
            <a:r>
              <a:rPr lang="en-US" sz="1600" b="1" u="sng"/>
              <a:t> </a:t>
            </a:r>
            <a:r>
              <a:rPr lang="en-US" sz="1600" u="sng"/>
              <a:t>S(t)</a:t>
            </a:r>
          </a:p>
        </p:txBody>
      </p:sp>
      <p:sp>
        <p:nvSpPr>
          <p:cNvPr id="78903" name="Line 55"/>
          <p:cNvSpPr>
            <a:spLocks noChangeShapeType="1"/>
          </p:cNvSpPr>
          <p:nvPr/>
        </p:nvSpPr>
        <p:spPr bwMode="auto">
          <a:xfrm flipH="1" flipV="1">
            <a:off x="2374899" y="5006975"/>
            <a:ext cx="392285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8904" name="Text Box 56"/>
          <p:cNvSpPr txBox="1">
            <a:spLocks noChangeArrowheads="1"/>
          </p:cNvSpPr>
          <p:nvPr/>
        </p:nvSpPr>
        <p:spPr bwMode="auto">
          <a:xfrm>
            <a:off x="2611882" y="5573713"/>
            <a:ext cx="271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/>
              <a:t>Reference Temperature (121</a:t>
            </a:r>
            <a:r>
              <a:rPr lang="en-US" sz="1400" baseline="30000" dirty="0"/>
              <a:t>o</a:t>
            </a:r>
            <a:r>
              <a:rPr lang="en-US" sz="1400" dirty="0"/>
              <a:t>C)</a:t>
            </a:r>
          </a:p>
        </p:txBody>
      </p:sp>
      <p:sp>
        <p:nvSpPr>
          <p:cNvPr id="78905" name="Line 57"/>
          <p:cNvSpPr>
            <a:spLocks noChangeShapeType="1"/>
          </p:cNvSpPr>
          <p:nvPr/>
        </p:nvSpPr>
        <p:spPr bwMode="auto">
          <a:xfrm flipV="1">
            <a:off x="1784350" y="5184775"/>
            <a:ext cx="301625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8906" name="Text Box 58"/>
          <p:cNvSpPr txBox="1">
            <a:spLocks noChangeArrowheads="1"/>
          </p:cNvSpPr>
          <p:nvPr/>
        </p:nvSpPr>
        <p:spPr bwMode="auto">
          <a:xfrm>
            <a:off x="484188" y="5499100"/>
            <a:ext cx="22829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/>
              <a:t>Microbiological</a:t>
            </a:r>
          </a:p>
          <a:p>
            <a:r>
              <a:rPr lang="en-US" sz="1400" dirty="0"/>
              <a:t>Parameter (death kinetics)</a:t>
            </a:r>
          </a:p>
        </p:txBody>
      </p:sp>
      <p:sp>
        <p:nvSpPr>
          <p:cNvPr id="78907" name="Line 59"/>
          <p:cNvSpPr>
            <a:spLocks noChangeShapeType="1"/>
          </p:cNvSpPr>
          <p:nvPr/>
        </p:nvSpPr>
        <p:spPr bwMode="auto">
          <a:xfrm flipV="1">
            <a:off x="2141538" y="4605338"/>
            <a:ext cx="490537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8908" name="Text Box 60"/>
          <p:cNvSpPr txBox="1">
            <a:spLocks noChangeArrowheads="1"/>
          </p:cNvSpPr>
          <p:nvPr/>
        </p:nvSpPr>
        <p:spPr bwMode="auto">
          <a:xfrm>
            <a:off x="2657475" y="4429125"/>
            <a:ext cx="2055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Heating History (center)</a:t>
            </a:r>
          </a:p>
        </p:txBody>
      </p:sp>
      <p:sp>
        <p:nvSpPr>
          <p:cNvPr id="78910" name="Text Box 62"/>
          <p:cNvSpPr txBox="1">
            <a:spLocks noChangeArrowheads="1"/>
          </p:cNvSpPr>
          <p:nvPr/>
        </p:nvSpPr>
        <p:spPr bwMode="auto">
          <a:xfrm>
            <a:off x="5718175" y="9144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Results</a:t>
            </a:r>
          </a:p>
        </p:txBody>
      </p:sp>
      <p:graphicFrame>
        <p:nvGraphicFramePr>
          <p:cNvPr id="78911" name="Object 63"/>
          <p:cNvGraphicFramePr>
            <a:graphicFrameLocks noChangeAspect="1"/>
          </p:cNvGraphicFramePr>
          <p:nvPr/>
        </p:nvGraphicFramePr>
        <p:xfrm>
          <a:off x="5780088" y="2108200"/>
          <a:ext cx="487362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5" name="Equation" r:id="rId7" imgW="342720" imgH="203040" progId="Equation.3">
                  <p:embed/>
                </p:oleObj>
              </mc:Choice>
              <mc:Fallback>
                <p:oleObj name="Equation" r:id="rId7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0088" y="2108200"/>
                        <a:ext cx="487362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912" name="Line 64"/>
          <p:cNvSpPr>
            <a:spLocks noChangeShapeType="1"/>
          </p:cNvSpPr>
          <p:nvPr/>
        </p:nvSpPr>
        <p:spPr bwMode="auto">
          <a:xfrm flipH="1">
            <a:off x="5875338" y="2052638"/>
            <a:ext cx="881062" cy="714375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8913" name="Text Box 65"/>
          <p:cNvSpPr txBox="1">
            <a:spLocks noChangeArrowheads="1"/>
          </p:cNvSpPr>
          <p:nvPr/>
        </p:nvSpPr>
        <p:spPr bwMode="auto">
          <a:xfrm>
            <a:off x="4905375" y="4283075"/>
            <a:ext cx="3962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For complete Sterilization of the food </a:t>
            </a:r>
          </a:p>
          <a:p>
            <a:r>
              <a:rPr lang="en-US" sz="1600"/>
              <a:t>is required a time of </a:t>
            </a:r>
            <a:r>
              <a:rPr lang="en-US" sz="1600" b="1">
                <a:solidFill>
                  <a:srgbClr val="000099"/>
                </a:solidFill>
              </a:rPr>
              <a:t>S(t) =12</a:t>
            </a:r>
            <a:r>
              <a:rPr lang="en-US" sz="1600"/>
              <a:t> at the </a:t>
            </a:r>
          </a:p>
          <a:p>
            <a:r>
              <a:rPr lang="en-US" sz="1600" b="1">
                <a:solidFill>
                  <a:srgbClr val="000099"/>
                </a:solidFill>
              </a:rPr>
              <a:t>slowest heating point</a:t>
            </a:r>
            <a:r>
              <a:rPr lang="en-US" sz="1600"/>
              <a:t> (center of the can </a:t>
            </a:r>
          </a:p>
          <a:p>
            <a:r>
              <a:rPr lang="en-US" sz="1600"/>
              <a:t>in conduction heating products)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EF015-17ED-4A62-9E29-B04C33A5E56F}" type="slidenum">
              <a:rPr lang="en-US"/>
              <a:pPr/>
              <a:t>25</a:t>
            </a:fld>
            <a:endParaRPr lang="en-US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866775"/>
            <a:ext cx="5094287" cy="35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776288" y="4576763"/>
            <a:ext cx="61833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 u="sng"/>
              <a:t>Main Concerns</a:t>
            </a:r>
            <a:r>
              <a:rPr lang="en-US" sz="1400"/>
              <a:t>: Non-uniform temperature distributions (</a:t>
            </a:r>
            <a:r>
              <a:rPr lang="en-US" sz="1400" b="1"/>
              <a:t>and S</a:t>
            </a:r>
            <a:r>
              <a:rPr lang="en-US" sz="1400"/>
              <a:t> ) in the food 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923925" y="4997798"/>
            <a:ext cx="1117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dirty="0"/>
              <a:t>Proteins</a:t>
            </a:r>
          </a:p>
          <a:p>
            <a:r>
              <a:rPr lang="en-US" sz="1600" dirty="0"/>
              <a:t>Sugar</a:t>
            </a:r>
          </a:p>
          <a:p>
            <a:r>
              <a:rPr lang="en-US" sz="1600" dirty="0"/>
              <a:t>Starch</a:t>
            </a:r>
          </a:p>
          <a:p>
            <a:r>
              <a:rPr lang="en-US" sz="1600" dirty="0"/>
              <a:t>…..</a:t>
            </a:r>
          </a:p>
        </p:txBody>
      </p:sp>
      <p:sp>
        <p:nvSpPr>
          <p:cNvPr id="79879" name="AutoShape 7"/>
          <p:cNvSpPr>
            <a:spLocks/>
          </p:cNvSpPr>
          <p:nvPr/>
        </p:nvSpPr>
        <p:spPr bwMode="auto">
          <a:xfrm>
            <a:off x="1795463" y="5118100"/>
            <a:ext cx="246062" cy="914400"/>
          </a:xfrm>
          <a:prstGeom prst="rightBrace">
            <a:avLst>
              <a:gd name="adj1" fmla="val 309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174875" y="5553075"/>
            <a:ext cx="2252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2193925" y="5108575"/>
            <a:ext cx="28829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Extremely High Temperatures</a:t>
            </a:r>
          </a:p>
          <a:p>
            <a:endParaRPr lang="en-US" sz="1600"/>
          </a:p>
          <a:p>
            <a:r>
              <a:rPr lang="en-US" sz="1600"/>
              <a:t>in part of the can 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5127625" y="5053013"/>
            <a:ext cx="31972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Poor Texture</a:t>
            </a:r>
          </a:p>
          <a:p>
            <a:r>
              <a:rPr lang="en-US" sz="1600"/>
              <a:t>Off flavours</a:t>
            </a:r>
          </a:p>
          <a:p>
            <a:r>
              <a:rPr lang="en-US" sz="1600"/>
              <a:t>Maillard Products (carcinogenic?)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65150" y="388938"/>
            <a:ext cx="229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Numerical Methods</a:t>
            </a:r>
          </a:p>
        </p:txBody>
      </p:sp>
      <p:graphicFrame>
        <p:nvGraphicFramePr>
          <p:cNvPr id="79884" name="Object 12"/>
          <p:cNvGraphicFramePr>
            <a:graphicFrameLocks noChangeAspect="1"/>
          </p:cNvGraphicFramePr>
          <p:nvPr/>
        </p:nvGraphicFramePr>
        <p:xfrm>
          <a:off x="2471738" y="1839913"/>
          <a:ext cx="749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6" name="Equation" r:id="rId4" imgW="342720" imgH="203040" progId="Equation.3">
                  <p:embed/>
                </p:oleObj>
              </mc:Choice>
              <mc:Fallback>
                <p:oleObj name="Equation" r:id="rId4" imgW="3427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38" y="1839913"/>
                        <a:ext cx="7493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5" name="Line 13"/>
          <p:cNvSpPr>
            <a:spLocks noChangeShapeType="1"/>
          </p:cNvSpPr>
          <p:nvPr/>
        </p:nvSpPr>
        <p:spPr bwMode="auto">
          <a:xfrm flipH="1">
            <a:off x="2865438" y="2173288"/>
            <a:ext cx="623887" cy="490537"/>
          </a:xfrm>
          <a:prstGeom prst="line">
            <a:avLst/>
          </a:prstGeom>
          <a:noFill/>
          <a:ln w="158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pic>
        <p:nvPicPr>
          <p:cNvPr id="7988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712913"/>
            <a:ext cx="2882900" cy="213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6346825" y="1284288"/>
            <a:ext cx="167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Sakra Process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EDEDE-1765-4233-A7E7-08421676A817}" type="slidenum">
              <a:rPr lang="en-US"/>
              <a:pPr/>
              <a:t>26</a:t>
            </a:fld>
            <a:endParaRPr lang="en-US"/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565150" y="388938"/>
            <a:ext cx="229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Numerical Methods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655638" y="857250"/>
            <a:ext cx="74009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/>
              <a:t> They can handle odd geometries</a:t>
            </a:r>
          </a:p>
          <a:p>
            <a:pPr>
              <a:buFontTx/>
              <a:buChar char="•"/>
            </a:pPr>
            <a:r>
              <a:rPr lang="en-US"/>
              <a:t> Varying thermal properties</a:t>
            </a:r>
          </a:p>
          <a:p>
            <a:pPr>
              <a:buFontTx/>
              <a:buChar char="•"/>
            </a:pPr>
            <a:r>
              <a:rPr lang="en-US"/>
              <a:t> Varying external heating (e.g. changing outside heating temperatures)</a:t>
            </a:r>
          </a:p>
          <a:p>
            <a:pPr>
              <a:buFontTx/>
              <a:buChar char="•"/>
            </a:pPr>
            <a:r>
              <a:rPr lang="en-US"/>
              <a:t> Non-uniform initial conditions</a:t>
            </a:r>
          </a:p>
        </p:txBody>
      </p:sp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682875"/>
            <a:ext cx="8382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320675" y="2212975"/>
            <a:ext cx="4252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u="sng"/>
              <a:t>Temperature Profile after a preheating treatment</a:t>
            </a: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4700588" y="2220913"/>
            <a:ext cx="42529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1" u="sng"/>
              <a:t>Temperature Profile after a precooling treatment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11291-5AFC-408B-ABF0-4D129897B45D}" type="slidenum">
              <a:rPr lang="en-US"/>
              <a:pPr/>
              <a:t>27</a:t>
            </a:fld>
            <a:endParaRPr lang="en-US"/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677863" y="377825"/>
            <a:ext cx="6623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Transient Heat Transfer in a Finite Geometry – using charts</a:t>
            </a:r>
          </a:p>
          <a:p>
            <a:r>
              <a:rPr lang="en-US" b="1" u="sng"/>
              <a:t>Multi-Dimensional Problems</a:t>
            </a:r>
          </a:p>
        </p:txBody>
      </p:sp>
      <p:pic>
        <p:nvPicPr>
          <p:cNvPr id="81925" name="Picture 5" descr="Plot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276350"/>
            <a:ext cx="325278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1926" name="Object 6"/>
          <p:cNvGraphicFramePr>
            <a:graphicFrameLocks noChangeAspect="1"/>
          </p:cNvGraphicFramePr>
          <p:nvPr/>
        </p:nvGraphicFramePr>
        <p:xfrm>
          <a:off x="493713" y="4606925"/>
          <a:ext cx="71802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" name="Equation" r:id="rId4" imgW="3530520" imgH="431640" progId="Equation.3">
                  <p:embed/>
                </p:oleObj>
              </mc:Choice>
              <mc:Fallback>
                <p:oleObj name="Equation" r:id="rId4" imgW="3530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4606925"/>
                        <a:ext cx="7180262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554038" y="3813175"/>
            <a:ext cx="733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Finite Rectangular geometry (Heat transfer in </a:t>
            </a:r>
            <a:r>
              <a:rPr lang="en-US" b="1" i="1" u="sng"/>
              <a:t>x</a:t>
            </a:r>
            <a:r>
              <a:rPr lang="en-US" b="1" u="sng"/>
              <a:t>, </a:t>
            </a:r>
            <a:r>
              <a:rPr lang="en-US" b="1" i="1" u="sng"/>
              <a:t>y</a:t>
            </a:r>
            <a:r>
              <a:rPr lang="en-US" b="1" u="sng"/>
              <a:t> and </a:t>
            </a:r>
            <a:r>
              <a:rPr lang="en-US" b="1" i="1" u="sng"/>
              <a:t>z </a:t>
            </a:r>
            <a:r>
              <a:rPr lang="en-US" b="1" u="sng"/>
              <a:t>directions</a:t>
            </a:r>
          </a:p>
        </p:txBody>
      </p:sp>
      <p:graphicFrame>
        <p:nvGraphicFramePr>
          <p:cNvPr id="81928" name="Object 8"/>
          <p:cNvGraphicFramePr>
            <a:graphicFrameLocks noChangeAspect="1"/>
          </p:cNvGraphicFramePr>
          <p:nvPr/>
        </p:nvGraphicFramePr>
        <p:xfrm>
          <a:off x="3625850" y="1763713"/>
          <a:ext cx="519271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3" name="Equation" r:id="rId6" imgW="2552400" imgH="431640" progId="Equation.3">
                  <p:embed/>
                </p:oleObj>
              </mc:Choice>
              <mc:Fallback>
                <p:oleObj name="Equation" r:id="rId6" imgW="2552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1763713"/>
                        <a:ext cx="5192713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4073525" y="1223963"/>
            <a:ext cx="241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Finite Cylinder (Can)</a:t>
            </a:r>
          </a:p>
        </p:txBody>
      </p:sp>
      <p:sp>
        <p:nvSpPr>
          <p:cNvPr id="81930" name="AutoShape 10"/>
          <p:cNvSpPr>
            <a:spLocks/>
          </p:cNvSpPr>
          <p:nvPr/>
        </p:nvSpPr>
        <p:spPr bwMode="auto">
          <a:xfrm rot="16200000">
            <a:off x="6385719" y="2045494"/>
            <a:ext cx="188913" cy="1482725"/>
          </a:xfrm>
          <a:prstGeom prst="leftBrace">
            <a:avLst>
              <a:gd name="adj1" fmla="val 6540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1931" name="AutoShape 11"/>
          <p:cNvSpPr>
            <a:spLocks/>
          </p:cNvSpPr>
          <p:nvPr/>
        </p:nvSpPr>
        <p:spPr bwMode="auto">
          <a:xfrm rot="16200000">
            <a:off x="7970838" y="2103438"/>
            <a:ext cx="188912" cy="1382712"/>
          </a:xfrm>
          <a:prstGeom prst="leftBrace">
            <a:avLst>
              <a:gd name="adj1" fmla="val 6099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1932" name="Text Box 12"/>
          <p:cNvSpPr txBox="1">
            <a:spLocks noChangeArrowheads="1"/>
          </p:cNvSpPr>
          <p:nvPr/>
        </p:nvSpPr>
        <p:spPr bwMode="auto">
          <a:xfrm>
            <a:off x="5295900" y="2886075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Infinite cylinder</a:t>
            </a:r>
          </a:p>
        </p:txBody>
      </p:sp>
      <p:sp>
        <p:nvSpPr>
          <p:cNvPr id="81933" name="Text Box 13"/>
          <p:cNvSpPr txBox="1">
            <a:spLocks noChangeArrowheads="1"/>
          </p:cNvSpPr>
          <p:nvPr/>
        </p:nvSpPr>
        <p:spPr bwMode="auto">
          <a:xfrm>
            <a:off x="7064375" y="2905125"/>
            <a:ext cx="1339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Infinite slab</a:t>
            </a:r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 flipH="1" flipV="1">
            <a:off x="2386013" y="2286000"/>
            <a:ext cx="2854325" cy="84772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1935" name="Freeform 15"/>
          <p:cNvSpPr>
            <a:spLocks/>
          </p:cNvSpPr>
          <p:nvPr/>
        </p:nvSpPr>
        <p:spPr bwMode="auto">
          <a:xfrm>
            <a:off x="2887663" y="2932113"/>
            <a:ext cx="4483100" cy="525462"/>
          </a:xfrm>
          <a:custGeom>
            <a:avLst/>
            <a:gdLst>
              <a:gd name="T0" fmla="*/ 2824 w 2824"/>
              <a:gd name="T1" fmla="*/ 190 h 331"/>
              <a:gd name="T2" fmla="*/ 2382 w 2824"/>
              <a:gd name="T3" fmla="*/ 302 h 331"/>
              <a:gd name="T4" fmla="*/ 977 w 2824"/>
              <a:gd name="T5" fmla="*/ 281 h 331"/>
              <a:gd name="T6" fmla="*/ 0 w 2824"/>
              <a:gd name="T7" fmla="*/ 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24" h="331">
                <a:moveTo>
                  <a:pt x="2824" y="190"/>
                </a:moveTo>
                <a:cubicBezTo>
                  <a:pt x="2757" y="238"/>
                  <a:pt x="2690" y="287"/>
                  <a:pt x="2382" y="302"/>
                </a:cubicBezTo>
                <a:cubicBezTo>
                  <a:pt x="2074" y="317"/>
                  <a:pt x="1374" y="331"/>
                  <a:pt x="977" y="281"/>
                </a:cubicBezTo>
                <a:cubicBezTo>
                  <a:pt x="580" y="231"/>
                  <a:pt x="290" y="115"/>
                  <a:pt x="0" y="0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1F694-2D8D-4BBF-8D59-504E56B09172}" type="slidenum">
              <a:rPr lang="en-US"/>
              <a:pPr/>
              <a:t>28</a:t>
            </a:fld>
            <a:endParaRPr lang="en-US"/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285750" y="198438"/>
            <a:ext cx="843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Transient Heat Transfer in a Semi-Infinite Region</a:t>
            </a:r>
          </a:p>
        </p:txBody>
      </p:sp>
      <p:graphicFrame>
        <p:nvGraphicFramePr>
          <p:cNvPr id="829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387681"/>
              </p:ext>
            </p:extLst>
          </p:nvPr>
        </p:nvGraphicFramePr>
        <p:xfrm>
          <a:off x="1460500" y="744538"/>
          <a:ext cx="20335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8" name="Equation" r:id="rId3" imgW="774360" imgH="419040" progId="Equation.DSMT4">
                  <p:embed/>
                </p:oleObj>
              </mc:Choice>
              <mc:Fallback>
                <p:oleObj name="Equation" r:id="rId3" imgW="774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744538"/>
                        <a:ext cx="20335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962" name="Group 18"/>
          <p:cNvGrpSpPr>
            <a:grpSpLocks/>
          </p:cNvGrpSpPr>
          <p:nvPr/>
        </p:nvGrpSpPr>
        <p:grpSpPr bwMode="auto">
          <a:xfrm>
            <a:off x="922338" y="3546476"/>
            <a:ext cx="7796213" cy="2195513"/>
            <a:chOff x="581" y="2234"/>
            <a:chExt cx="4911" cy="1383"/>
          </a:xfrm>
        </p:grpSpPr>
        <p:sp>
          <p:nvSpPr>
            <p:cNvPr id="82950" name="Rectangle 6"/>
            <p:cNvSpPr>
              <a:spLocks noChangeArrowheads="1"/>
            </p:cNvSpPr>
            <p:nvPr/>
          </p:nvSpPr>
          <p:spPr bwMode="auto">
            <a:xfrm>
              <a:off x="878" y="2565"/>
              <a:ext cx="3870" cy="519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AR"/>
            </a:p>
          </p:txBody>
        </p:sp>
        <p:sp>
          <p:nvSpPr>
            <p:cNvPr id="82951" name="Line 7"/>
            <p:cNvSpPr>
              <a:spLocks noChangeShapeType="1"/>
            </p:cNvSpPr>
            <p:nvPr/>
          </p:nvSpPr>
          <p:spPr bwMode="auto">
            <a:xfrm>
              <a:off x="885" y="2817"/>
              <a:ext cx="7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2952" name="Line 8"/>
            <p:cNvSpPr>
              <a:spLocks noChangeShapeType="1"/>
            </p:cNvSpPr>
            <p:nvPr/>
          </p:nvSpPr>
          <p:spPr bwMode="auto">
            <a:xfrm flipV="1">
              <a:off x="878" y="2234"/>
              <a:ext cx="0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aphicFrame>
          <p:nvGraphicFramePr>
            <p:cNvPr id="82954" name="Object 10"/>
            <p:cNvGraphicFramePr>
              <a:graphicFrameLocks noChangeAspect="1"/>
            </p:cNvGraphicFramePr>
            <p:nvPr/>
          </p:nvGraphicFramePr>
          <p:xfrm>
            <a:off x="1625" y="2677"/>
            <a:ext cx="22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99" name="Equation" r:id="rId5" imgW="126720" imgH="139680" progId="Equation.3">
                    <p:embed/>
                  </p:oleObj>
                </mc:Choice>
                <mc:Fallback>
                  <p:oleObj name="Equation" r:id="rId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5" y="2677"/>
                          <a:ext cx="22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5" name="Object 11"/>
            <p:cNvGraphicFramePr>
              <a:graphicFrameLocks noChangeAspect="1"/>
            </p:cNvGraphicFramePr>
            <p:nvPr/>
          </p:nvGraphicFramePr>
          <p:xfrm>
            <a:off x="581" y="2618"/>
            <a:ext cx="318" cy="4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0" name="Equation" r:id="rId7" imgW="177480" imgH="228600" progId="Equation.3">
                    <p:embed/>
                  </p:oleObj>
                </mc:Choice>
                <mc:Fallback>
                  <p:oleObj name="Equation" r:id="rId7" imgW="1774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" y="2618"/>
                          <a:ext cx="318" cy="4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6" name="Object 12"/>
            <p:cNvGraphicFramePr>
              <a:graphicFrameLocks noChangeAspect="1"/>
            </p:cNvGraphicFramePr>
            <p:nvPr/>
          </p:nvGraphicFramePr>
          <p:xfrm>
            <a:off x="590" y="3118"/>
            <a:ext cx="63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1" name="Equation" r:id="rId9" imgW="355320" imgH="177480" progId="Equation.3">
                    <p:embed/>
                  </p:oleObj>
                </mc:Choice>
                <mc:Fallback>
                  <p:oleObj name="Equation" r:id="rId9" imgW="355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3118"/>
                          <a:ext cx="63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5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093965"/>
                </p:ext>
              </p:extLst>
            </p:nvPr>
          </p:nvGraphicFramePr>
          <p:xfrm>
            <a:off x="3839" y="3125"/>
            <a:ext cx="1653" cy="4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02" name="Equation" r:id="rId11" imgW="1193760" imgH="355320" progId="Equation.DSMT4">
                    <p:embed/>
                  </p:oleObj>
                </mc:Choice>
                <mc:Fallback>
                  <p:oleObj name="Equation" r:id="rId11" imgW="119376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9" y="3125"/>
                          <a:ext cx="1653" cy="4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58" name="Object 14"/>
          <p:cNvGraphicFramePr>
            <a:graphicFrameLocks noChangeAspect="1"/>
          </p:cNvGraphicFramePr>
          <p:nvPr/>
        </p:nvGraphicFramePr>
        <p:xfrm>
          <a:off x="1414463" y="1804988"/>
          <a:ext cx="6616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3" name="Equation" r:id="rId13" imgW="2514600" imgH="228600" progId="Equation.3">
                  <p:embed/>
                </p:oleObj>
              </mc:Choice>
              <mc:Fallback>
                <p:oleObj name="Equation" r:id="rId13" imgW="2514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1804988"/>
                        <a:ext cx="6616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9" name="Object 15"/>
          <p:cNvGraphicFramePr>
            <a:graphicFrameLocks noChangeAspect="1"/>
          </p:cNvGraphicFramePr>
          <p:nvPr/>
        </p:nvGraphicFramePr>
        <p:xfrm>
          <a:off x="1504950" y="2366963"/>
          <a:ext cx="286543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4" name="Equation" r:id="rId15" imgW="1104840" imgH="228600" progId="Equation.3">
                  <p:embed/>
                </p:oleObj>
              </mc:Choice>
              <mc:Fallback>
                <p:oleObj name="Equation" r:id="rId15" imgW="1104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2366963"/>
                        <a:ext cx="286543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60" name="Object 16"/>
          <p:cNvGraphicFramePr>
            <a:graphicFrameLocks noChangeAspect="1"/>
          </p:cNvGraphicFramePr>
          <p:nvPr/>
        </p:nvGraphicFramePr>
        <p:xfrm>
          <a:off x="1563688" y="2905125"/>
          <a:ext cx="253523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5" name="Equation" r:id="rId17" imgW="1002960" imgH="228600" progId="Equation.3">
                  <p:embed/>
                </p:oleObj>
              </mc:Choice>
              <mc:Fallback>
                <p:oleObj name="Equation" r:id="rId17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2905125"/>
                        <a:ext cx="253523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1" name="AutoShape 17"/>
          <p:cNvSpPr>
            <a:spLocks/>
          </p:cNvSpPr>
          <p:nvPr/>
        </p:nvSpPr>
        <p:spPr bwMode="auto">
          <a:xfrm>
            <a:off x="1282700" y="881063"/>
            <a:ext cx="188913" cy="2452687"/>
          </a:xfrm>
          <a:prstGeom prst="leftBrace">
            <a:avLst>
              <a:gd name="adj1" fmla="val 10819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047D2-9AE0-444A-A894-64A07CBCDD7A}" type="slidenum">
              <a:rPr lang="en-US"/>
              <a:pPr/>
              <a:t>29</a:t>
            </a:fld>
            <a:endParaRPr lang="en-US"/>
          </a:p>
        </p:txBody>
      </p:sp>
      <p:graphicFrame>
        <p:nvGraphicFramePr>
          <p:cNvPr id="839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434407"/>
              </p:ext>
            </p:extLst>
          </p:nvPr>
        </p:nvGraphicFramePr>
        <p:xfrm>
          <a:off x="1460500" y="744538"/>
          <a:ext cx="2033588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8" name="Equation" r:id="rId3" imgW="774360" imgH="419040" progId="Equation.DSMT4">
                  <p:embed/>
                </p:oleObj>
              </mc:Choice>
              <mc:Fallback>
                <p:oleObj name="Equation" r:id="rId3" imgW="774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744538"/>
                        <a:ext cx="2033588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5"/>
          <p:cNvGraphicFramePr>
            <a:graphicFrameLocks noChangeAspect="1"/>
          </p:cNvGraphicFramePr>
          <p:nvPr/>
        </p:nvGraphicFramePr>
        <p:xfrm>
          <a:off x="1414463" y="1804988"/>
          <a:ext cx="6616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9" name="Equation" r:id="rId5" imgW="2514600" imgH="228600" progId="Equation.3">
                  <p:embed/>
                </p:oleObj>
              </mc:Choice>
              <mc:Fallback>
                <p:oleObj name="Equation" r:id="rId5" imgW="2514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1804988"/>
                        <a:ext cx="6616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Object 6"/>
          <p:cNvGraphicFramePr>
            <a:graphicFrameLocks noChangeAspect="1"/>
          </p:cNvGraphicFramePr>
          <p:nvPr/>
        </p:nvGraphicFramePr>
        <p:xfrm>
          <a:off x="1504950" y="2366963"/>
          <a:ext cx="286543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0" name="Equation" r:id="rId7" imgW="1104840" imgH="228600" progId="Equation.3">
                  <p:embed/>
                </p:oleObj>
              </mc:Choice>
              <mc:Fallback>
                <p:oleObj name="Equation" r:id="rId7" imgW="1104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2366963"/>
                        <a:ext cx="286543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1563688" y="2905125"/>
          <a:ext cx="253523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1" name="Equation" r:id="rId9" imgW="1002960" imgH="228600" progId="Equation.3">
                  <p:embed/>
                </p:oleObj>
              </mc:Choice>
              <mc:Fallback>
                <p:oleObj name="Equation" r:id="rId9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2905125"/>
                        <a:ext cx="2535237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AutoShape 8"/>
          <p:cNvSpPr>
            <a:spLocks/>
          </p:cNvSpPr>
          <p:nvPr/>
        </p:nvSpPr>
        <p:spPr bwMode="auto">
          <a:xfrm>
            <a:off x="1282700" y="881063"/>
            <a:ext cx="188913" cy="2452687"/>
          </a:xfrm>
          <a:prstGeom prst="leftBrace">
            <a:avLst>
              <a:gd name="adj1" fmla="val 10819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285750" y="198438"/>
            <a:ext cx="8432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Transient Heat Transfer in a Semi-Infinite Region</a:t>
            </a:r>
          </a:p>
        </p:txBody>
      </p:sp>
      <p:graphicFrame>
        <p:nvGraphicFramePr>
          <p:cNvPr id="839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028815"/>
              </p:ext>
            </p:extLst>
          </p:nvPr>
        </p:nvGraphicFramePr>
        <p:xfrm>
          <a:off x="2235454" y="3473450"/>
          <a:ext cx="4675188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2" name="Equation" r:id="rId11" imgW="1841400" imgH="507960" progId="Equation.3">
                  <p:embed/>
                </p:oleObj>
              </mc:Choice>
              <mc:Fallback>
                <p:oleObj name="Equation" r:id="rId11" imgW="18414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454" y="3473450"/>
                        <a:ext cx="4675188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44500" y="3598863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Solution</a:t>
            </a:r>
          </a:p>
        </p:txBody>
      </p:sp>
      <p:graphicFrame>
        <p:nvGraphicFramePr>
          <p:cNvPr id="839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826171"/>
              </p:ext>
            </p:extLst>
          </p:nvPr>
        </p:nvGraphicFramePr>
        <p:xfrm>
          <a:off x="2615629" y="4819079"/>
          <a:ext cx="26812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3" name="Equation" r:id="rId13" imgW="1231560" imgH="482400" progId="Equation.3">
                  <p:embed/>
                </p:oleObj>
              </mc:Choice>
              <mc:Fallback>
                <p:oleObj name="Equation" r:id="rId13" imgW="12315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629" y="4819079"/>
                        <a:ext cx="268128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5573713" y="5092638"/>
            <a:ext cx="177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 dirty="0"/>
              <a:t>Error Function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E583-FCFD-4A4E-A202-A87C5127C336}" type="slidenum">
              <a:rPr lang="en-US"/>
              <a:pPr/>
              <a:t>3</a:t>
            </a:fld>
            <a:endParaRPr lang="en-US"/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648272" y="244983"/>
            <a:ext cx="7766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/>
              <a:t>Transient heat transfer when internal resistance is </a:t>
            </a:r>
            <a:br>
              <a:rPr lang="en-US" sz="2400" b="1" u="sng" dirty="0"/>
            </a:br>
            <a:r>
              <a:rPr lang="en-US" sz="2400" b="1" u="sng" dirty="0"/>
              <a:t>negligible (i.e. temperature independent of position)</a:t>
            </a:r>
          </a:p>
          <a:p>
            <a:r>
              <a:rPr lang="en-US" sz="2400" b="1" u="sng" dirty="0">
                <a:solidFill>
                  <a:schemeClr val="accent2"/>
                </a:solidFill>
              </a:rPr>
              <a:t>Lumped Parameter Analysis</a:t>
            </a:r>
          </a:p>
        </p:txBody>
      </p:sp>
      <p:sp>
        <p:nvSpPr>
          <p:cNvPr id="59404" name="Freeform 12"/>
          <p:cNvSpPr>
            <a:spLocks/>
          </p:cNvSpPr>
          <p:nvPr/>
        </p:nvSpPr>
        <p:spPr bwMode="auto">
          <a:xfrm>
            <a:off x="2928938" y="2436813"/>
            <a:ext cx="1676400" cy="1498600"/>
          </a:xfrm>
          <a:custGeom>
            <a:avLst/>
            <a:gdLst>
              <a:gd name="T0" fmla="*/ 733 w 1196"/>
              <a:gd name="T1" fmla="*/ 137 h 1071"/>
              <a:gd name="T2" fmla="*/ 606 w 1196"/>
              <a:gd name="T3" fmla="*/ 39 h 1071"/>
              <a:gd name="T4" fmla="*/ 374 w 1196"/>
              <a:gd name="T5" fmla="*/ 11 h 1071"/>
              <a:gd name="T6" fmla="*/ 164 w 1196"/>
              <a:gd name="T7" fmla="*/ 102 h 1071"/>
              <a:gd name="T8" fmla="*/ 65 w 1196"/>
              <a:gd name="T9" fmla="*/ 243 h 1071"/>
              <a:gd name="T10" fmla="*/ 37 w 1196"/>
              <a:gd name="T11" fmla="*/ 460 h 1071"/>
              <a:gd name="T12" fmla="*/ 9 w 1196"/>
              <a:gd name="T13" fmla="*/ 692 h 1071"/>
              <a:gd name="T14" fmla="*/ 93 w 1196"/>
              <a:gd name="T15" fmla="*/ 833 h 1071"/>
              <a:gd name="T16" fmla="*/ 353 w 1196"/>
              <a:gd name="T17" fmla="*/ 952 h 1071"/>
              <a:gd name="T18" fmla="*/ 712 w 1196"/>
              <a:gd name="T19" fmla="*/ 1064 h 1071"/>
              <a:gd name="T20" fmla="*/ 908 w 1196"/>
              <a:gd name="T21" fmla="*/ 910 h 1071"/>
              <a:gd name="T22" fmla="*/ 1126 w 1196"/>
              <a:gd name="T23" fmla="*/ 720 h 1071"/>
              <a:gd name="T24" fmla="*/ 1175 w 1196"/>
              <a:gd name="T25" fmla="*/ 418 h 1071"/>
              <a:gd name="T26" fmla="*/ 1000 w 1196"/>
              <a:gd name="T27" fmla="*/ 200 h 1071"/>
              <a:gd name="T28" fmla="*/ 789 w 1196"/>
              <a:gd name="T29" fmla="*/ 179 h 1071"/>
              <a:gd name="T30" fmla="*/ 733 w 1196"/>
              <a:gd name="T31" fmla="*/ 13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96" h="1071">
                <a:moveTo>
                  <a:pt x="733" y="137"/>
                </a:moveTo>
                <a:cubicBezTo>
                  <a:pt x="703" y="114"/>
                  <a:pt x="666" y="60"/>
                  <a:pt x="606" y="39"/>
                </a:cubicBezTo>
                <a:cubicBezTo>
                  <a:pt x="546" y="18"/>
                  <a:pt x="448" y="0"/>
                  <a:pt x="374" y="11"/>
                </a:cubicBezTo>
                <a:cubicBezTo>
                  <a:pt x="300" y="22"/>
                  <a:pt x="215" y="63"/>
                  <a:pt x="164" y="102"/>
                </a:cubicBezTo>
                <a:cubicBezTo>
                  <a:pt x="113" y="141"/>
                  <a:pt x="86" y="183"/>
                  <a:pt x="65" y="243"/>
                </a:cubicBezTo>
                <a:cubicBezTo>
                  <a:pt x="44" y="303"/>
                  <a:pt x="46" y="385"/>
                  <a:pt x="37" y="460"/>
                </a:cubicBezTo>
                <a:cubicBezTo>
                  <a:pt x="28" y="535"/>
                  <a:pt x="0" y="630"/>
                  <a:pt x="9" y="692"/>
                </a:cubicBezTo>
                <a:cubicBezTo>
                  <a:pt x="18" y="754"/>
                  <a:pt x="36" y="790"/>
                  <a:pt x="93" y="833"/>
                </a:cubicBezTo>
                <a:cubicBezTo>
                  <a:pt x="150" y="876"/>
                  <a:pt x="250" y="914"/>
                  <a:pt x="353" y="952"/>
                </a:cubicBezTo>
                <a:cubicBezTo>
                  <a:pt x="456" y="990"/>
                  <a:pt x="620" y="1071"/>
                  <a:pt x="712" y="1064"/>
                </a:cubicBezTo>
                <a:cubicBezTo>
                  <a:pt x="804" y="1057"/>
                  <a:pt x="839" y="967"/>
                  <a:pt x="908" y="910"/>
                </a:cubicBezTo>
                <a:cubicBezTo>
                  <a:pt x="977" y="853"/>
                  <a:pt x="1082" y="802"/>
                  <a:pt x="1126" y="720"/>
                </a:cubicBezTo>
                <a:cubicBezTo>
                  <a:pt x="1170" y="638"/>
                  <a:pt x="1196" y="505"/>
                  <a:pt x="1175" y="418"/>
                </a:cubicBezTo>
                <a:cubicBezTo>
                  <a:pt x="1154" y="331"/>
                  <a:pt x="1064" y="240"/>
                  <a:pt x="1000" y="200"/>
                </a:cubicBezTo>
                <a:cubicBezTo>
                  <a:pt x="936" y="160"/>
                  <a:pt x="836" y="193"/>
                  <a:pt x="789" y="179"/>
                </a:cubicBezTo>
                <a:cubicBezTo>
                  <a:pt x="742" y="165"/>
                  <a:pt x="763" y="160"/>
                  <a:pt x="733" y="137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100000">
                <a:srgbClr val="C0C0C0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3509963" y="282416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Solid</a:t>
            </a:r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3108325" y="28368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</a:p>
        </p:txBody>
      </p:sp>
      <p:sp>
        <p:nvSpPr>
          <p:cNvPr id="59407" name="Freeform 15"/>
          <p:cNvSpPr>
            <a:spLocks/>
          </p:cNvSpPr>
          <p:nvPr/>
        </p:nvSpPr>
        <p:spPr bwMode="auto">
          <a:xfrm>
            <a:off x="1271588" y="2230438"/>
            <a:ext cx="5207000" cy="758825"/>
          </a:xfrm>
          <a:custGeom>
            <a:avLst/>
            <a:gdLst>
              <a:gd name="T0" fmla="*/ 0 w 3280"/>
              <a:gd name="T1" fmla="*/ 421 h 478"/>
              <a:gd name="T2" fmla="*/ 428 w 3280"/>
              <a:gd name="T3" fmla="*/ 414 h 478"/>
              <a:gd name="T4" fmla="*/ 709 w 3280"/>
              <a:gd name="T5" fmla="*/ 309 h 478"/>
              <a:gd name="T6" fmla="*/ 1046 w 3280"/>
              <a:gd name="T7" fmla="*/ 77 h 478"/>
              <a:gd name="T8" fmla="*/ 1468 w 3280"/>
              <a:gd name="T9" fmla="*/ 7 h 478"/>
              <a:gd name="T10" fmla="*/ 2163 w 3280"/>
              <a:gd name="T11" fmla="*/ 119 h 478"/>
              <a:gd name="T12" fmla="*/ 2760 w 3280"/>
              <a:gd name="T13" fmla="*/ 400 h 478"/>
              <a:gd name="T14" fmla="*/ 3280 w 3280"/>
              <a:gd name="T1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0" h="478">
                <a:moveTo>
                  <a:pt x="0" y="421"/>
                </a:moveTo>
                <a:cubicBezTo>
                  <a:pt x="155" y="427"/>
                  <a:pt x="310" y="433"/>
                  <a:pt x="428" y="414"/>
                </a:cubicBezTo>
                <a:cubicBezTo>
                  <a:pt x="546" y="395"/>
                  <a:pt x="606" y="365"/>
                  <a:pt x="709" y="309"/>
                </a:cubicBezTo>
                <a:cubicBezTo>
                  <a:pt x="812" y="253"/>
                  <a:pt x="920" y="127"/>
                  <a:pt x="1046" y="77"/>
                </a:cubicBezTo>
                <a:cubicBezTo>
                  <a:pt x="1172" y="27"/>
                  <a:pt x="1282" y="0"/>
                  <a:pt x="1468" y="7"/>
                </a:cubicBezTo>
                <a:cubicBezTo>
                  <a:pt x="1654" y="14"/>
                  <a:pt x="1948" y="53"/>
                  <a:pt x="2163" y="119"/>
                </a:cubicBezTo>
                <a:cubicBezTo>
                  <a:pt x="2378" y="185"/>
                  <a:pt x="2574" y="340"/>
                  <a:pt x="2760" y="400"/>
                </a:cubicBezTo>
                <a:cubicBezTo>
                  <a:pt x="2946" y="460"/>
                  <a:pt x="3113" y="469"/>
                  <a:pt x="3280" y="4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9408" name="Freeform 16"/>
          <p:cNvSpPr>
            <a:spLocks/>
          </p:cNvSpPr>
          <p:nvPr/>
        </p:nvSpPr>
        <p:spPr bwMode="auto">
          <a:xfrm>
            <a:off x="1246188" y="2774950"/>
            <a:ext cx="5207000" cy="446088"/>
          </a:xfrm>
          <a:custGeom>
            <a:avLst/>
            <a:gdLst>
              <a:gd name="T0" fmla="*/ 0 w 3280"/>
              <a:gd name="T1" fmla="*/ 421 h 478"/>
              <a:gd name="T2" fmla="*/ 428 w 3280"/>
              <a:gd name="T3" fmla="*/ 414 h 478"/>
              <a:gd name="T4" fmla="*/ 709 w 3280"/>
              <a:gd name="T5" fmla="*/ 309 h 478"/>
              <a:gd name="T6" fmla="*/ 1046 w 3280"/>
              <a:gd name="T7" fmla="*/ 77 h 478"/>
              <a:gd name="T8" fmla="*/ 1468 w 3280"/>
              <a:gd name="T9" fmla="*/ 7 h 478"/>
              <a:gd name="T10" fmla="*/ 2163 w 3280"/>
              <a:gd name="T11" fmla="*/ 119 h 478"/>
              <a:gd name="T12" fmla="*/ 2760 w 3280"/>
              <a:gd name="T13" fmla="*/ 400 h 478"/>
              <a:gd name="T14" fmla="*/ 3280 w 3280"/>
              <a:gd name="T1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0" h="478">
                <a:moveTo>
                  <a:pt x="0" y="421"/>
                </a:moveTo>
                <a:cubicBezTo>
                  <a:pt x="155" y="427"/>
                  <a:pt x="310" y="433"/>
                  <a:pt x="428" y="414"/>
                </a:cubicBezTo>
                <a:cubicBezTo>
                  <a:pt x="546" y="395"/>
                  <a:pt x="606" y="365"/>
                  <a:pt x="709" y="309"/>
                </a:cubicBezTo>
                <a:cubicBezTo>
                  <a:pt x="812" y="253"/>
                  <a:pt x="920" y="127"/>
                  <a:pt x="1046" y="77"/>
                </a:cubicBezTo>
                <a:cubicBezTo>
                  <a:pt x="1172" y="27"/>
                  <a:pt x="1282" y="0"/>
                  <a:pt x="1468" y="7"/>
                </a:cubicBezTo>
                <a:cubicBezTo>
                  <a:pt x="1654" y="14"/>
                  <a:pt x="1948" y="53"/>
                  <a:pt x="2163" y="119"/>
                </a:cubicBezTo>
                <a:cubicBezTo>
                  <a:pt x="2378" y="185"/>
                  <a:pt x="2574" y="340"/>
                  <a:pt x="2760" y="400"/>
                </a:cubicBezTo>
                <a:cubicBezTo>
                  <a:pt x="2946" y="460"/>
                  <a:pt x="3113" y="469"/>
                  <a:pt x="3280" y="4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9409" name="Freeform 17"/>
          <p:cNvSpPr>
            <a:spLocks/>
          </p:cNvSpPr>
          <p:nvPr/>
        </p:nvSpPr>
        <p:spPr bwMode="auto">
          <a:xfrm flipV="1">
            <a:off x="1219200" y="3260725"/>
            <a:ext cx="5207000" cy="446088"/>
          </a:xfrm>
          <a:custGeom>
            <a:avLst/>
            <a:gdLst>
              <a:gd name="T0" fmla="*/ 0 w 3280"/>
              <a:gd name="T1" fmla="*/ 421 h 478"/>
              <a:gd name="T2" fmla="*/ 428 w 3280"/>
              <a:gd name="T3" fmla="*/ 414 h 478"/>
              <a:gd name="T4" fmla="*/ 709 w 3280"/>
              <a:gd name="T5" fmla="*/ 309 h 478"/>
              <a:gd name="T6" fmla="*/ 1046 w 3280"/>
              <a:gd name="T7" fmla="*/ 77 h 478"/>
              <a:gd name="T8" fmla="*/ 1468 w 3280"/>
              <a:gd name="T9" fmla="*/ 7 h 478"/>
              <a:gd name="T10" fmla="*/ 2163 w 3280"/>
              <a:gd name="T11" fmla="*/ 119 h 478"/>
              <a:gd name="T12" fmla="*/ 2760 w 3280"/>
              <a:gd name="T13" fmla="*/ 400 h 478"/>
              <a:gd name="T14" fmla="*/ 3280 w 3280"/>
              <a:gd name="T1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0" h="478">
                <a:moveTo>
                  <a:pt x="0" y="421"/>
                </a:moveTo>
                <a:cubicBezTo>
                  <a:pt x="155" y="427"/>
                  <a:pt x="310" y="433"/>
                  <a:pt x="428" y="414"/>
                </a:cubicBezTo>
                <a:cubicBezTo>
                  <a:pt x="546" y="395"/>
                  <a:pt x="606" y="365"/>
                  <a:pt x="709" y="309"/>
                </a:cubicBezTo>
                <a:cubicBezTo>
                  <a:pt x="812" y="253"/>
                  <a:pt x="920" y="127"/>
                  <a:pt x="1046" y="77"/>
                </a:cubicBezTo>
                <a:cubicBezTo>
                  <a:pt x="1172" y="27"/>
                  <a:pt x="1282" y="0"/>
                  <a:pt x="1468" y="7"/>
                </a:cubicBezTo>
                <a:cubicBezTo>
                  <a:pt x="1654" y="14"/>
                  <a:pt x="1948" y="53"/>
                  <a:pt x="2163" y="119"/>
                </a:cubicBezTo>
                <a:cubicBezTo>
                  <a:pt x="2378" y="185"/>
                  <a:pt x="2574" y="340"/>
                  <a:pt x="2760" y="400"/>
                </a:cubicBezTo>
                <a:cubicBezTo>
                  <a:pt x="2946" y="460"/>
                  <a:pt x="3113" y="469"/>
                  <a:pt x="3280" y="4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9410" name="Freeform 18"/>
          <p:cNvSpPr>
            <a:spLocks/>
          </p:cNvSpPr>
          <p:nvPr/>
        </p:nvSpPr>
        <p:spPr bwMode="auto">
          <a:xfrm flipV="1">
            <a:off x="1279525" y="3443288"/>
            <a:ext cx="5207000" cy="758825"/>
          </a:xfrm>
          <a:custGeom>
            <a:avLst/>
            <a:gdLst>
              <a:gd name="T0" fmla="*/ 0 w 3280"/>
              <a:gd name="T1" fmla="*/ 421 h 478"/>
              <a:gd name="T2" fmla="*/ 428 w 3280"/>
              <a:gd name="T3" fmla="*/ 414 h 478"/>
              <a:gd name="T4" fmla="*/ 709 w 3280"/>
              <a:gd name="T5" fmla="*/ 309 h 478"/>
              <a:gd name="T6" fmla="*/ 1046 w 3280"/>
              <a:gd name="T7" fmla="*/ 77 h 478"/>
              <a:gd name="T8" fmla="*/ 1468 w 3280"/>
              <a:gd name="T9" fmla="*/ 7 h 478"/>
              <a:gd name="T10" fmla="*/ 2163 w 3280"/>
              <a:gd name="T11" fmla="*/ 119 h 478"/>
              <a:gd name="T12" fmla="*/ 2760 w 3280"/>
              <a:gd name="T13" fmla="*/ 400 h 478"/>
              <a:gd name="T14" fmla="*/ 3280 w 3280"/>
              <a:gd name="T15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0" h="478">
                <a:moveTo>
                  <a:pt x="0" y="421"/>
                </a:moveTo>
                <a:cubicBezTo>
                  <a:pt x="155" y="427"/>
                  <a:pt x="310" y="433"/>
                  <a:pt x="428" y="414"/>
                </a:cubicBezTo>
                <a:cubicBezTo>
                  <a:pt x="546" y="395"/>
                  <a:pt x="606" y="365"/>
                  <a:pt x="709" y="309"/>
                </a:cubicBezTo>
                <a:cubicBezTo>
                  <a:pt x="812" y="253"/>
                  <a:pt x="920" y="127"/>
                  <a:pt x="1046" y="77"/>
                </a:cubicBezTo>
                <a:cubicBezTo>
                  <a:pt x="1172" y="27"/>
                  <a:pt x="1282" y="0"/>
                  <a:pt x="1468" y="7"/>
                </a:cubicBezTo>
                <a:cubicBezTo>
                  <a:pt x="1654" y="14"/>
                  <a:pt x="1948" y="53"/>
                  <a:pt x="2163" y="119"/>
                </a:cubicBezTo>
                <a:cubicBezTo>
                  <a:pt x="2378" y="185"/>
                  <a:pt x="2574" y="340"/>
                  <a:pt x="2760" y="400"/>
                </a:cubicBezTo>
                <a:cubicBezTo>
                  <a:pt x="2946" y="460"/>
                  <a:pt x="3113" y="469"/>
                  <a:pt x="3280" y="47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59411" name="Object 19"/>
          <p:cNvGraphicFramePr>
            <a:graphicFrameLocks noChangeAspect="1"/>
          </p:cNvGraphicFramePr>
          <p:nvPr/>
        </p:nvGraphicFramePr>
        <p:xfrm>
          <a:off x="673100" y="2852738"/>
          <a:ext cx="4921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5" name="Equation" r:id="rId3" imgW="190440" imgH="215640" progId="Equation.3">
                  <p:embed/>
                </p:oleObj>
              </mc:Choice>
              <mc:Fallback>
                <p:oleObj name="Equation" r:id="rId3" imgW="19044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2852738"/>
                        <a:ext cx="492125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2" name="Freeform 20"/>
          <p:cNvSpPr>
            <a:spLocks/>
          </p:cNvSpPr>
          <p:nvPr/>
        </p:nvSpPr>
        <p:spPr bwMode="auto">
          <a:xfrm>
            <a:off x="3424238" y="1674813"/>
            <a:ext cx="433387" cy="969962"/>
          </a:xfrm>
          <a:custGeom>
            <a:avLst/>
            <a:gdLst>
              <a:gd name="T0" fmla="*/ 104 w 273"/>
              <a:gd name="T1" fmla="*/ 611 h 611"/>
              <a:gd name="T2" fmla="*/ 6 w 273"/>
              <a:gd name="T3" fmla="*/ 562 h 611"/>
              <a:gd name="T4" fmla="*/ 139 w 273"/>
              <a:gd name="T5" fmla="*/ 534 h 611"/>
              <a:gd name="T6" fmla="*/ 189 w 273"/>
              <a:gd name="T7" fmla="*/ 442 h 611"/>
              <a:gd name="T8" fmla="*/ 48 w 273"/>
              <a:gd name="T9" fmla="*/ 407 h 611"/>
              <a:gd name="T10" fmla="*/ 34 w 273"/>
              <a:gd name="T11" fmla="*/ 351 h 611"/>
              <a:gd name="T12" fmla="*/ 189 w 273"/>
              <a:gd name="T13" fmla="*/ 344 h 611"/>
              <a:gd name="T14" fmla="*/ 238 w 273"/>
              <a:gd name="T15" fmla="*/ 309 h 611"/>
              <a:gd name="T16" fmla="*/ 76 w 273"/>
              <a:gd name="T17" fmla="*/ 253 h 611"/>
              <a:gd name="T18" fmla="*/ 245 w 273"/>
              <a:gd name="T19" fmla="*/ 197 h 611"/>
              <a:gd name="T20" fmla="*/ 245 w 273"/>
              <a:gd name="T21" fmla="*/ 0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3" h="611">
                <a:moveTo>
                  <a:pt x="104" y="611"/>
                </a:moveTo>
                <a:cubicBezTo>
                  <a:pt x="52" y="593"/>
                  <a:pt x="0" y="575"/>
                  <a:pt x="6" y="562"/>
                </a:cubicBezTo>
                <a:cubicBezTo>
                  <a:pt x="12" y="549"/>
                  <a:pt x="109" y="554"/>
                  <a:pt x="139" y="534"/>
                </a:cubicBezTo>
                <a:cubicBezTo>
                  <a:pt x="169" y="514"/>
                  <a:pt x="204" y="463"/>
                  <a:pt x="189" y="442"/>
                </a:cubicBezTo>
                <a:cubicBezTo>
                  <a:pt x="174" y="421"/>
                  <a:pt x="74" y="422"/>
                  <a:pt x="48" y="407"/>
                </a:cubicBezTo>
                <a:cubicBezTo>
                  <a:pt x="22" y="392"/>
                  <a:pt x="10" y="362"/>
                  <a:pt x="34" y="351"/>
                </a:cubicBezTo>
                <a:cubicBezTo>
                  <a:pt x="58" y="340"/>
                  <a:pt x="155" y="351"/>
                  <a:pt x="189" y="344"/>
                </a:cubicBezTo>
                <a:cubicBezTo>
                  <a:pt x="223" y="337"/>
                  <a:pt x="257" y="324"/>
                  <a:pt x="238" y="309"/>
                </a:cubicBezTo>
                <a:cubicBezTo>
                  <a:pt x="219" y="294"/>
                  <a:pt x="75" y="272"/>
                  <a:pt x="76" y="253"/>
                </a:cubicBezTo>
                <a:cubicBezTo>
                  <a:pt x="77" y="234"/>
                  <a:pt x="217" y="239"/>
                  <a:pt x="245" y="197"/>
                </a:cubicBezTo>
                <a:cubicBezTo>
                  <a:pt x="273" y="155"/>
                  <a:pt x="259" y="77"/>
                  <a:pt x="245" y="0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3962400" y="1731963"/>
            <a:ext cx="1455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99"/>
                </a:solidFill>
              </a:rPr>
              <a:t>Convection</a:t>
            </a:r>
          </a:p>
        </p:txBody>
      </p:sp>
      <p:graphicFrame>
        <p:nvGraphicFramePr>
          <p:cNvPr id="594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13486"/>
              </p:ext>
            </p:extLst>
          </p:nvPr>
        </p:nvGraphicFramePr>
        <p:xfrm>
          <a:off x="2590800" y="4388644"/>
          <a:ext cx="405765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6" name="Equation" r:id="rId5" imgW="1676160" imgH="279360" progId="Equation.DSMT4">
                  <p:embed/>
                </p:oleObj>
              </mc:Choice>
              <mc:Fallback>
                <p:oleObj name="Equation" r:id="rId5" imgW="1676160" imgH="27936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388644"/>
                        <a:ext cx="405765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320675" y="4243388"/>
            <a:ext cx="2259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u="sng"/>
              <a:t>Balance of Energy</a:t>
            </a:r>
          </a:p>
        </p:txBody>
      </p:sp>
      <p:graphicFrame>
        <p:nvGraphicFramePr>
          <p:cNvPr id="59416" name="Object 24"/>
          <p:cNvGraphicFramePr>
            <a:graphicFrameLocks noChangeAspect="1"/>
          </p:cNvGraphicFramePr>
          <p:nvPr/>
        </p:nvGraphicFramePr>
        <p:xfrm>
          <a:off x="606425" y="5105400"/>
          <a:ext cx="31908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7" name="Equation" r:id="rId7" imgW="1409400" imgH="393480" progId="Equation.3">
                  <p:embed/>
                </p:oleObj>
              </mc:Choice>
              <mc:Fallback>
                <p:oleObj name="Equation" r:id="rId7" imgW="140940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5105400"/>
                        <a:ext cx="3190875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7" name="AutoShape 25"/>
          <p:cNvSpPr>
            <a:spLocks noChangeArrowheads="1"/>
          </p:cNvSpPr>
          <p:nvPr/>
        </p:nvSpPr>
        <p:spPr bwMode="auto">
          <a:xfrm>
            <a:off x="3925888" y="5441950"/>
            <a:ext cx="892175" cy="211138"/>
          </a:xfrm>
          <a:prstGeom prst="rightArrow">
            <a:avLst>
              <a:gd name="adj1" fmla="val 50000"/>
              <a:gd name="adj2" fmla="val 105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59418" name="Object 26"/>
          <p:cNvGraphicFramePr>
            <a:graphicFrameLocks noChangeAspect="1"/>
          </p:cNvGraphicFramePr>
          <p:nvPr/>
        </p:nvGraphicFramePr>
        <p:xfrm>
          <a:off x="3881438" y="5737225"/>
          <a:ext cx="10922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8" name="Equation" r:id="rId9" imgW="482400" imgH="177480" progId="Equation.3">
                  <p:embed/>
                </p:oleObj>
              </mc:Choice>
              <mc:Fallback>
                <p:oleObj name="Equation" r:id="rId9" imgW="482400" imgH="177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5737225"/>
                        <a:ext cx="10922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632356"/>
              </p:ext>
            </p:extLst>
          </p:nvPr>
        </p:nvGraphicFramePr>
        <p:xfrm>
          <a:off x="5207000" y="5180013"/>
          <a:ext cx="3190875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69" name="Equation" r:id="rId11" imgW="1409400" imgH="393480" progId="Equation.DSMT4">
                  <p:embed/>
                </p:oleObj>
              </mc:Choice>
              <mc:Fallback>
                <p:oleObj name="Equation" r:id="rId11" imgW="1409400" imgH="3934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5180013"/>
                        <a:ext cx="3190875" cy="8921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07000" y="6095200"/>
            <a:ext cx="307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Energy Balance Microscopic in Time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14B2-D8BA-42C3-8C1B-F837939A3A27}" type="slidenum">
              <a:rPr lang="en-US"/>
              <a:pPr/>
              <a:t>30</a:t>
            </a:fld>
            <a:endParaRPr lang="en-US"/>
          </a:p>
        </p:txBody>
      </p:sp>
      <p:pic>
        <p:nvPicPr>
          <p:cNvPr id="84996" name="Picture 4" descr="Plot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704975"/>
            <a:ext cx="5821362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4997" name="Object 5"/>
          <p:cNvGraphicFramePr>
            <a:graphicFrameLocks noChangeAspect="1"/>
          </p:cNvGraphicFramePr>
          <p:nvPr/>
        </p:nvGraphicFramePr>
        <p:xfrm>
          <a:off x="544513" y="1797050"/>
          <a:ext cx="2032000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4" name="Equation" r:id="rId4" imgW="799920" imgH="507960" progId="Equation.3">
                  <p:embed/>
                </p:oleObj>
              </mc:Choice>
              <mc:Fallback>
                <p:oleObj name="Equation" r:id="rId4" imgW="7999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1797050"/>
                        <a:ext cx="2032000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855663" y="223838"/>
            <a:ext cx="467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u="sng"/>
              <a:t>Error Function</a:t>
            </a:r>
            <a:r>
              <a:rPr lang="en-US" sz="3600"/>
              <a:t> - </a:t>
            </a:r>
            <a:r>
              <a:rPr lang="en-US" sz="3600" i="1"/>
              <a:t>erf (x)</a:t>
            </a:r>
          </a:p>
        </p:txBody>
      </p:sp>
      <p:graphicFrame>
        <p:nvGraphicFramePr>
          <p:cNvPr id="84999" name="Object 7"/>
          <p:cNvGraphicFramePr>
            <a:graphicFrameLocks noChangeAspect="1"/>
          </p:cNvGraphicFramePr>
          <p:nvPr/>
        </p:nvGraphicFramePr>
        <p:xfrm>
          <a:off x="3468688" y="1506538"/>
          <a:ext cx="11493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5" name="Equation" r:id="rId6" imgW="672840" imgH="444240" progId="Equation.3">
                  <p:embed/>
                </p:oleObj>
              </mc:Choice>
              <mc:Fallback>
                <p:oleObj name="Equation" r:id="rId6" imgW="672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688" y="1506538"/>
                        <a:ext cx="114935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62D8-E1E5-426B-9ACB-C417222299DC}" type="slidenum">
              <a:rPr lang="en-US"/>
              <a:pPr/>
              <a:t>31</a:t>
            </a:fld>
            <a:endParaRPr lang="en-US"/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655638" y="250825"/>
            <a:ext cx="70850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Other boundary conditions for the semi-infinite </a:t>
            </a:r>
          </a:p>
          <a:p>
            <a:r>
              <a:rPr lang="en-US" sz="2400" b="1" u="sng"/>
              <a:t>body problem</a:t>
            </a:r>
          </a:p>
        </p:txBody>
      </p:sp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917575" y="2555875"/>
          <a:ext cx="37798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4" name="Equation" r:id="rId3" imgW="1866600" imgH="457200" progId="Equation.3">
                  <p:embed/>
                </p:oleObj>
              </mc:Choice>
              <mc:Fallback>
                <p:oleObj name="Equation" r:id="rId3" imgW="1866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2555875"/>
                        <a:ext cx="37798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373047"/>
              </p:ext>
            </p:extLst>
          </p:nvPr>
        </p:nvGraphicFramePr>
        <p:xfrm>
          <a:off x="1012825" y="1211263"/>
          <a:ext cx="15398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5" name="Equation" r:id="rId5" imgW="774360" imgH="419040" progId="Equation.DSMT4">
                  <p:embed/>
                </p:oleObj>
              </mc:Choice>
              <mc:Fallback>
                <p:oleObj name="Equation" r:id="rId5" imgW="774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211263"/>
                        <a:ext cx="15398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5" name="Object 7"/>
          <p:cNvGraphicFramePr>
            <a:graphicFrameLocks noChangeAspect="1"/>
          </p:cNvGraphicFramePr>
          <p:nvPr/>
        </p:nvGraphicFramePr>
        <p:xfrm>
          <a:off x="947738" y="2019300"/>
          <a:ext cx="56022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6" name="Equation" r:id="rId7" imgW="2514600" imgH="228600" progId="Equation.3">
                  <p:embed/>
                </p:oleObj>
              </mc:Choice>
              <mc:Fallback>
                <p:oleObj name="Equation" r:id="rId7" imgW="2514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019300"/>
                        <a:ext cx="560228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7" name="Object 9"/>
          <p:cNvGraphicFramePr>
            <a:graphicFrameLocks noChangeAspect="1"/>
          </p:cNvGraphicFramePr>
          <p:nvPr/>
        </p:nvGraphicFramePr>
        <p:xfrm>
          <a:off x="928688" y="3414713"/>
          <a:ext cx="21113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7" name="Equation" r:id="rId9" imgW="1002960" imgH="228600" progId="Equation.3">
                  <p:embed/>
                </p:oleObj>
              </mc:Choice>
              <mc:Fallback>
                <p:oleObj name="Equation" r:id="rId9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414713"/>
                        <a:ext cx="21113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8" name="AutoShape 10"/>
          <p:cNvSpPr>
            <a:spLocks/>
          </p:cNvSpPr>
          <p:nvPr/>
        </p:nvSpPr>
        <p:spPr bwMode="auto">
          <a:xfrm>
            <a:off x="657225" y="1238250"/>
            <a:ext cx="379413" cy="2497138"/>
          </a:xfrm>
          <a:prstGeom prst="leftBrace">
            <a:avLst>
              <a:gd name="adj1" fmla="val 5484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89099" name="Object 11"/>
          <p:cNvGraphicFramePr>
            <a:graphicFrameLocks noChangeAspect="1"/>
          </p:cNvGraphicFramePr>
          <p:nvPr/>
        </p:nvGraphicFramePr>
        <p:xfrm>
          <a:off x="1216025" y="4081463"/>
          <a:ext cx="6332538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8" name="Equation" r:id="rId11" imgW="3035160" imgH="914400" progId="Equation.3">
                  <p:embed/>
                </p:oleObj>
              </mc:Choice>
              <mc:Fallback>
                <p:oleObj name="Equation" r:id="rId11" imgW="30351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081463"/>
                        <a:ext cx="6332538" cy="1905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A167-1622-4911-851D-015E4D49EA66}" type="slidenum">
              <a:rPr lang="en-US"/>
              <a:pPr/>
              <a:t>32</a:t>
            </a:fld>
            <a:endParaRPr lang="en-US"/>
          </a:p>
        </p:txBody>
      </p:sp>
      <p:sp>
        <p:nvSpPr>
          <p:cNvPr id="90117" name="Text Box 5"/>
          <p:cNvSpPr txBox="1">
            <a:spLocks noChangeArrowheads="1"/>
          </p:cNvSpPr>
          <p:nvPr/>
        </p:nvSpPr>
        <p:spPr bwMode="auto">
          <a:xfrm>
            <a:off x="1891787" y="146051"/>
            <a:ext cx="484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Convective Heat Transfer Boundary Condition</a:t>
            </a:r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903370"/>
              </p:ext>
            </p:extLst>
          </p:nvPr>
        </p:nvGraphicFramePr>
        <p:xfrm>
          <a:off x="3004735" y="5251808"/>
          <a:ext cx="567055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6" name="Equation" r:id="rId3" imgW="2717640" imgH="507960" progId="Equation.3">
                  <p:embed/>
                </p:oleObj>
              </mc:Choice>
              <mc:Fallback>
                <p:oleObj name="Equation" r:id="rId3" imgW="27176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4735" y="5251808"/>
                        <a:ext cx="567055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 descr="Plot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31" y="2760535"/>
            <a:ext cx="2415123" cy="34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292745"/>
              </p:ext>
            </p:extLst>
          </p:nvPr>
        </p:nvGraphicFramePr>
        <p:xfrm>
          <a:off x="2911788" y="3033715"/>
          <a:ext cx="5670550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7" name="Equation" r:id="rId6" imgW="2712720" imgH="502920" progId="Equation.3">
                  <p:embed/>
                </p:oleObj>
              </mc:Choice>
              <mc:Fallback>
                <p:oleObj name="Equation" r:id="rId6" imgW="2712720" imgH="502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788" y="3033715"/>
                        <a:ext cx="5670550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413599"/>
              </p:ext>
            </p:extLst>
          </p:nvPr>
        </p:nvGraphicFramePr>
        <p:xfrm>
          <a:off x="1622425" y="714375"/>
          <a:ext cx="6384925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8" name="Equation" r:id="rId7" imgW="3060360" imgH="1066680" progId="Equation.DSMT4">
                  <p:embed/>
                </p:oleObj>
              </mc:Choice>
              <mc:Fallback>
                <p:oleObj name="Equation" r:id="rId7" imgW="306036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714375"/>
                        <a:ext cx="6384925" cy="22225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840820" y="4217640"/>
            <a:ext cx="5659236" cy="1079938"/>
            <a:chOff x="2840820" y="4282035"/>
            <a:chExt cx="5659236" cy="1079938"/>
          </a:xfrm>
        </p:grpSpPr>
        <p:graphicFrame>
          <p:nvGraphicFramePr>
            <p:cNvPr id="9011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1449956"/>
                </p:ext>
              </p:extLst>
            </p:nvPr>
          </p:nvGraphicFramePr>
          <p:xfrm>
            <a:off x="2840820" y="4282035"/>
            <a:ext cx="5659236" cy="895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09" name="Equation" r:id="rId9" imgW="3365280" imgH="533160" progId="Equation.DSMT4">
                    <p:embed/>
                  </p:oleObj>
                </mc:Choice>
                <mc:Fallback>
                  <p:oleObj name="Equation" r:id="rId9" imgW="336528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0820" y="4282035"/>
                          <a:ext cx="5659236" cy="895651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9" name="Straight Connector 8"/>
            <p:cNvCxnSpPr/>
            <p:nvPr/>
          </p:nvCxnSpPr>
          <p:spPr>
            <a:xfrm flipV="1">
              <a:off x="6143223" y="4288665"/>
              <a:ext cx="1171977" cy="8886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154324" y="4992641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</a:t>
              </a:r>
              <a:endParaRPr lang="es-AR" dirty="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A8E-DA9F-4E4F-8810-938F44B22382}" type="slidenum">
              <a:rPr lang="en-US"/>
              <a:pPr/>
              <a:t>33</a:t>
            </a:fld>
            <a:endParaRPr lang="en-US"/>
          </a:p>
        </p:txBody>
      </p:sp>
      <p:graphicFrame>
        <p:nvGraphicFramePr>
          <p:cNvPr id="91140" name="Object 4"/>
          <p:cNvGraphicFramePr>
            <a:graphicFrameLocks noChangeAspect="1"/>
          </p:cNvGraphicFramePr>
          <p:nvPr/>
        </p:nvGraphicFramePr>
        <p:xfrm>
          <a:off x="966788" y="2468563"/>
          <a:ext cx="13636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2" name="Equation" r:id="rId3" imgW="672840" imgH="253800" progId="Equation.3">
                  <p:embed/>
                </p:oleObj>
              </mc:Choice>
              <mc:Fallback>
                <p:oleObj name="Equation" r:id="rId3" imgW="672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2468563"/>
                        <a:ext cx="13636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997090"/>
              </p:ext>
            </p:extLst>
          </p:nvPr>
        </p:nvGraphicFramePr>
        <p:xfrm>
          <a:off x="1012825" y="1211263"/>
          <a:ext cx="15398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3" name="Equation" r:id="rId5" imgW="774360" imgH="419040" progId="Equation.DSMT4">
                  <p:embed/>
                </p:oleObj>
              </mc:Choice>
              <mc:Fallback>
                <p:oleObj name="Equation" r:id="rId5" imgW="774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1211263"/>
                        <a:ext cx="15398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6"/>
          <p:cNvGraphicFramePr>
            <a:graphicFrameLocks noChangeAspect="1"/>
          </p:cNvGraphicFramePr>
          <p:nvPr/>
        </p:nvGraphicFramePr>
        <p:xfrm>
          <a:off x="947738" y="2019300"/>
          <a:ext cx="56022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4" name="Equation" r:id="rId7" imgW="2514600" imgH="228600" progId="Equation.3">
                  <p:embed/>
                </p:oleObj>
              </mc:Choice>
              <mc:Fallback>
                <p:oleObj name="Equation" r:id="rId7" imgW="2514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019300"/>
                        <a:ext cx="560228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7"/>
          <p:cNvGraphicFramePr>
            <a:graphicFrameLocks noChangeAspect="1"/>
          </p:cNvGraphicFramePr>
          <p:nvPr/>
        </p:nvGraphicFramePr>
        <p:xfrm>
          <a:off x="928688" y="3192463"/>
          <a:ext cx="21113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5" name="Equation" r:id="rId9" imgW="1002960" imgH="228600" progId="Equation.3">
                  <p:embed/>
                </p:oleObj>
              </mc:Choice>
              <mc:Fallback>
                <p:oleObj name="Equation" r:id="rId9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192463"/>
                        <a:ext cx="21113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4" name="AutoShape 8"/>
          <p:cNvSpPr>
            <a:spLocks/>
          </p:cNvSpPr>
          <p:nvPr/>
        </p:nvSpPr>
        <p:spPr bwMode="auto">
          <a:xfrm>
            <a:off x="657225" y="1238250"/>
            <a:ext cx="379413" cy="2374900"/>
          </a:xfrm>
          <a:prstGeom prst="leftBrace">
            <a:avLst>
              <a:gd name="adj1" fmla="val 521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811213" y="282575"/>
            <a:ext cx="617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Specified surface heat flow at the surface</a:t>
            </a:r>
          </a:p>
        </p:txBody>
      </p:sp>
      <p:graphicFrame>
        <p:nvGraphicFramePr>
          <p:cNvPr id="91146" name="Object 10"/>
          <p:cNvGraphicFramePr>
            <a:graphicFrameLocks noChangeAspect="1"/>
          </p:cNvGraphicFramePr>
          <p:nvPr/>
        </p:nvGraphicFramePr>
        <p:xfrm>
          <a:off x="471488" y="4090988"/>
          <a:ext cx="7948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56" name="Equation" r:id="rId11" imgW="3809880" imgH="495000" progId="Equation.3">
                  <p:embed/>
                </p:oleObj>
              </mc:Choice>
              <mc:Fallback>
                <p:oleObj name="Equation" r:id="rId11" imgW="380988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8" y="4090988"/>
                        <a:ext cx="7948612" cy="10318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3CF78-4B75-43E3-A04B-014BE9BFB922}" type="slidenum">
              <a:rPr lang="en-US"/>
              <a:pPr/>
              <a:t>34</a:t>
            </a:fld>
            <a:endParaRPr lang="en-US"/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855663" y="132398"/>
            <a:ext cx="467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u="sng" dirty="0"/>
              <a:t>Error Function</a:t>
            </a:r>
            <a:r>
              <a:rPr lang="en-US" sz="3600" dirty="0"/>
              <a:t> - </a:t>
            </a:r>
            <a:r>
              <a:rPr lang="en-US" sz="3600" i="1" dirty="0" err="1"/>
              <a:t>erf</a:t>
            </a:r>
            <a:r>
              <a:rPr lang="en-US" sz="3600" i="1" dirty="0"/>
              <a:t> (x)</a:t>
            </a:r>
          </a:p>
        </p:txBody>
      </p:sp>
      <p:pic>
        <p:nvPicPr>
          <p:cNvPr id="86021" name="Picture 5" descr="Plot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8" y="825373"/>
            <a:ext cx="3881437" cy="54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24F9E-CB37-496B-A7A8-6F253973C1CB}" type="slidenum">
              <a:rPr lang="en-US"/>
              <a:pPr/>
              <a:t>35</a:t>
            </a:fld>
            <a:endParaRPr lang="en-US"/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855663" y="155575"/>
            <a:ext cx="77533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u="sng"/>
              <a:t>Useful/Practical Calculations</a:t>
            </a:r>
          </a:p>
          <a:p>
            <a:r>
              <a:rPr lang="en-US" sz="3600"/>
              <a:t>Where could we use these solutions?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1260475" y="1397000"/>
            <a:ext cx="6143625" cy="823913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AR"/>
          </a:p>
        </p:txBody>
      </p:sp>
      <p:graphicFrame>
        <p:nvGraphicFramePr>
          <p:cNvPr id="88070" name="Object 6"/>
          <p:cNvGraphicFramePr>
            <a:graphicFrameLocks noChangeAspect="1"/>
          </p:cNvGraphicFramePr>
          <p:nvPr/>
        </p:nvGraphicFramePr>
        <p:xfrm>
          <a:off x="741363" y="1323975"/>
          <a:ext cx="452437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4" name="Equation" r:id="rId3" imgW="177480" imgH="228600" progId="Equation.3">
                  <p:embed/>
                </p:oleObj>
              </mc:Choice>
              <mc:Fallback>
                <p:oleObj name="Equation" r:id="rId3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1323975"/>
                        <a:ext cx="452437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833438" y="2674938"/>
            <a:ext cx="75071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dirty="0"/>
              <a:t> For relatively long systems (not infinite), and </a:t>
            </a:r>
            <a:r>
              <a:rPr lang="en-US" u="sng" dirty="0"/>
              <a:t>slow conduction</a:t>
            </a:r>
            <a:r>
              <a:rPr lang="en-US" dirty="0"/>
              <a:t> </a:t>
            </a:r>
            <a:r>
              <a:rPr lang="en-US" b="1" u="sng" dirty="0">
                <a:solidFill>
                  <a:schemeClr val="accent2"/>
                </a:solidFill>
              </a:rPr>
              <a:t>the</a:t>
            </a:r>
            <a:r>
              <a:rPr lang="en-US" dirty="0"/>
              <a:t> </a:t>
            </a:r>
          </a:p>
          <a:p>
            <a:r>
              <a:rPr lang="en-US" b="1" dirty="0"/>
              <a:t>   </a:t>
            </a:r>
            <a:r>
              <a:rPr lang="en-US" b="1" u="sng" dirty="0">
                <a:solidFill>
                  <a:schemeClr val="accent2"/>
                </a:solidFill>
              </a:rPr>
              <a:t>right edge </a:t>
            </a:r>
            <a:r>
              <a:rPr lang="en-US" dirty="0"/>
              <a:t>does not “realize” for a while that </a:t>
            </a:r>
            <a:r>
              <a:rPr lang="en-US" b="1" u="sng" dirty="0">
                <a:solidFill>
                  <a:schemeClr val="accent2"/>
                </a:solidFill>
              </a:rPr>
              <a:t>the left edge </a:t>
            </a:r>
            <a:r>
              <a:rPr lang="en-US" dirty="0"/>
              <a:t>has now a </a:t>
            </a:r>
          </a:p>
          <a:p>
            <a:r>
              <a:rPr lang="en-US" dirty="0"/>
              <a:t>   temperature T</a:t>
            </a:r>
            <a:r>
              <a:rPr lang="en-US" baseline="-25000" dirty="0"/>
              <a:t>S</a:t>
            </a:r>
            <a:r>
              <a:rPr lang="en-US" dirty="0"/>
              <a:t> so during that time we can use these solutions     </a:t>
            </a:r>
          </a:p>
        </p:txBody>
      </p:sp>
      <p:graphicFrame>
        <p:nvGraphicFramePr>
          <p:cNvPr id="88072" name="Object 8"/>
          <p:cNvGraphicFramePr>
            <a:graphicFrameLocks noChangeAspect="1"/>
          </p:cNvGraphicFramePr>
          <p:nvPr/>
        </p:nvGraphicFramePr>
        <p:xfrm>
          <a:off x="7477125" y="1520825"/>
          <a:ext cx="4333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5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25" y="1520825"/>
                        <a:ext cx="433388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736600" y="1928813"/>
            <a:ext cx="501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1238250" y="1684338"/>
            <a:ext cx="88900" cy="88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711200" y="18335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i="1"/>
              <a:t>q</a:t>
            </a:r>
          </a:p>
        </p:txBody>
      </p:sp>
      <p:graphicFrame>
        <p:nvGraphicFramePr>
          <p:cNvPr id="88076" name="Object 12"/>
          <p:cNvGraphicFramePr>
            <a:graphicFrameLocks noChangeAspect="1"/>
          </p:cNvGraphicFramePr>
          <p:nvPr/>
        </p:nvGraphicFramePr>
        <p:xfrm>
          <a:off x="3697288" y="3700463"/>
          <a:ext cx="18700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6" name="Equation" r:id="rId7" imgW="1028520" imgH="444240" progId="Equation.3">
                  <p:embed/>
                </p:oleObj>
              </mc:Choice>
              <mc:Fallback>
                <p:oleObj name="Equation" r:id="rId7" imgW="1028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700463"/>
                        <a:ext cx="18700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5618475" y="3856038"/>
            <a:ext cx="27751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The temperature change </a:t>
            </a:r>
          </a:p>
          <a:p>
            <a:r>
              <a:rPr lang="en-US" dirty="0"/>
              <a:t>is less that 0.5%</a:t>
            </a:r>
          </a:p>
        </p:txBody>
      </p:sp>
      <p:graphicFrame>
        <p:nvGraphicFramePr>
          <p:cNvPr id="8807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316501"/>
              </p:ext>
            </p:extLst>
          </p:nvPr>
        </p:nvGraphicFramePr>
        <p:xfrm>
          <a:off x="3502025" y="4725988"/>
          <a:ext cx="20764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7" name="Equation" r:id="rId9" imgW="1143000" imgH="253800" progId="Equation.DSMT4">
                  <p:embed/>
                </p:oleObj>
              </mc:Choice>
              <mc:Fallback>
                <p:oleObj name="Equation" r:id="rId9" imgW="1143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025" y="4725988"/>
                        <a:ext cx="2076450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9" name="Text Box 15"/>
          <p:cNvSpPr txBox="1">
            <a:spLocks noChangeArrowheads="1"/>
          </p:cNvSpPr>
          <p:nvPr/>
        </p:nvSpPr>
        <p:spPr bwMode="auto">
          <a:xfrm>
            <a:off x="5618475" y="4746308"/>
            <a:ext cx="315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We can consider this solution</a:t>
            </a:r>
          </a:p>
        </p:txBody>
      </p:sp>
      <p:pic>
        <p:nvPicPr>
          <p:cNvPr id="88080" name="Picture 16" descr="Plot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3654425"/>
            <a:ext cx="2425700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E5A9-5CAC-404E-BCA4-96DE77619F17}" type="slidenum">
              <a:rPr lang="en-US"/>
              <a:pPr/>
              <a:t>4</a:t>
            </a:fld>
            <a:endParaRPr 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34975" y="268288"/>
            <a:ext cx="4284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Lumped Parameter Analysis</a:t>
            </a:r>
          </a:p>
        </p:txBody>
      </p:sp>
      <p:sp>
        <p:nvSpPr>
          <p:cNvPr id="60421" name="Freeform 5"/>
          <p:cNvSpPr>
            <a:spLocks/>
          </p:cNvSpPr>
          <p:nvPr/>
        </p:nvSpPr>
        <p:spPr bwMode="auto">
          <a:xfrm>
            <a:off x="3252788" y="1289050"/>
            <a:ext cx="1095375" cy="873125"/>
          </a:xfrm>
          <a:custGeom>
            <a:avLst/>
            <a:gdLst>
              <a:gd name="T0" fmla="*/ 733 w 1196"/>
              <a:gd name="T1" fmla="*/ 137 h 1071"/>
              <a:gd name="T2" fmla="*/ 606 w 1196"/>
              <a:gd name="T3" fmla="*/ 39 h 1071"/>
              <a:gd name="T4" fmla="*/ 374 w 1196"/>
              <a:gd name="T5" fmla="*/ 11 h 1071"/>
              <a:gd name="T6" fmla="*/ 164 w 1196"/>
              <a:gd name="T7" fmla="*/ 102 h 1071"/>
              <a:gd name="T8" fmla="*/ 65 w 1196"/>
              <a:gd name="T9" fmla="*/ 243 h 1071"/>
              <a:gd name="T10" fmla="*/ 37 w 1196"/>
              <a:gd name="T11" fmla="*/ 460 h 1071"/>
              <a:gd name="T12" fmla="*/ 9 w 1196"/>
              <a:gd name="T13" fmla="*/ 692 h 1071"/>
              <a:gd name="T14" fmla="*/ 93 w 1196"/>
              <a:gd name="T15" fmla="*/ 833 h 1071"/>
              <a:gd name="T16" fmla="*/ 353 w 1196"/>
              <a:gd name="T17" fmla="*/ 952 h 1071"/>
              <a:gd name="T18" fmla="*/ 712 w 1196"/>
              <a:gd name="T19" fmla="*/ 1064 h 1071"/>
              <a:gd name="T20" fmla="*/ 908 w 1196"/>
              <a:gd name="T21" fmla="*/ 910 h 1071"/>
              <a:gd name="T22" fmla="*/ 1126 w 1196"/>
              <a:gd name="T23" fmla="*/ 720 h 1071"/>
              <a:gd name="T24" fmla="*/ 1175 w 1196"/>
              <a:gd name="T25" fmla="*/ 418 h 1071"/>
              <a:gd name="T26" fmla="*/ 1000 w 1196"/>
              <a:gd name="T27" fmla="*/ 200 h 1071"/>
              <a:gd name="T28" fmla="*/ 789 w 1196"/>
              <a:gd name="T29" fmla="*/ 179 h 1071"/>
              <a:gd name="T30" fmla="*/ 733 w 1196"/>
              <a:gd name="T31" fmla="*/ 137 h 1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96" h="1071">
                <a:moveTo>
                  <a:pt x="733" y="137"/>
                </a:moveTo>
                <a:cubicBezTo>
                  <a:pt x="703" y="114"/>
                  <a:pt x="666" y="60"/>
                  <a:pt x="606" y="39"/>
                </a:cubicBezTo>
                <a:cubicBezTo>
                  <a:pt x="546" y="18"/>
                  <a:pt x="448" y="0"/>
                  <a:pt x="374" y="11"/>
                </a:cubicBezTo>
                <a:cubicBezTo>
                  <a:pt x="300" y="22"/>
                  <a:pt x="215" y="63"/>
                  <a:pt x="164" y="102"/>
                </a:cubicBezTo>
                <a:cubicBezTo>
                  <a:pt x="113" y="141"/>
                  <a:pt x="86" y="183"/>
                  <a:pt x="65" y="243"/>
                </a:cubicBezTo>
                <a:cubicBezTo>
                  <a:pt x="44" y="303"/>
                  <a:pt x="46" y="385"/>
                  <a:pt x="37" y="460"/>
                </a:cubicBezTo>
                <a:cubicBezTo>
                  <a:pt x="28" y="535"/>
                  <a:pt x="0" y="630"/>
                  <a:pt x="9" y="692"/>
                </a:cubicBezTo>
                <a:cubicBezTo>
                  <a:pt x="18" y="754"/>
                  <a:pt x="36" y="790"/>
                  <a:pt x="93" y="833"/>
                </a:cubicBezTo>
                <a:cubicBezTo>
                  <a:pt x="150" y="876"/>
                  <a:pt x="250" y="914"/>
                  <a:pt x="353" y="952"/>
                </a:cubicBezTo>
                <a:cubicBezTo>
                  <a:pt x="456" y="990"/>
                  <a:pt x="620" y="1071"/>
                  <a:pt x="712" y="1064"/>
                </a:cubicBezTo>
                <a:cubicBezTo>
                  <a:pt x="804" y="1057"/>
                  <a:pt x="839" y="967"/>
                  <a:pt x="908" y="910"/>
                </a:cubicBezTo>
                <a:cubicBezTo>
                  <a:pt x="977" y="853"/>
                  <a:pt x="1082" y="802"/>
                  <a:pt x="1126" y="720"/>
                </a:cubicBezTo>
                <a:cubicBezTo>
                  <a:pt x="1170" y="638"/>
                  <a:pt x="1196" y="505"/>
                  <a:pt x="1175" y="418"/>
                </a:cubicBezTo>
                <a:cubicBezTo>
                  <a:pt x="1154" y="331"/>
                  <a:pt x="1064" y="240"/>
                  <a:pt x="1000" y="200"/>
                </a:cubicBezTo>
                <a:cubicBezTo>
                  <a:pt x="936" y="160"/>
                  <a:pt x="836" y="193"/>
                  <a:pt x="789" y="179"/>
                </a:cubicBezTo>
                <a:cubicBezTo>
                  <a:pt x="742" y="165"/>
                  <a:pt x="763" y="160"/>
                  <a:pt x="733" y="137"/>
                </a:cubicBezTo>
                <a:close/>
              </a:path>
            </a:pathLst>
          </a:custGeom>
          <a:gradFill rotWithShape="1">
            <a:gsLst>
              <a:gs pos="0">
                <a:srgbClr val="C0C0C0">
                  <a:gamma/>
                  <a:shade val="46275"/>
                  <a:invGamma/>
                </a:srgbClr>
              </a:gs>
              <a:gs pos="100000">
                <a:srgbClr val="C0C0C0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3387725" y="134302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</a:t>
            </a:r>
          </a:p>
        </p:txBody>
      </p:sp>
      <p:sp>
        <p:nvSpPr>
          <p:cNvPr id="60423" name="Freeform 7"/>
          <p:cNvSpPr>
            <a:spLocks/>
          </p:cNvSpPr>
          <p:nvPr/>
        </p:nvSpPr>
        <p:spPr bwMode="auto">
          <a:xfrm>
            <a:off x="2374900" y="1171575"/>
            <a:ext cx="3011488" cy="363538"/>
          </a:xfrm>
          <a:custGeom>
            <a:avLst/>
            <a:gdLst>
              <a:gd name="T0" fmla="*/ 0 w 1897"/>
              <a:gd name="T1" fmla="*/ 168 h 229"/>
              <a:gd name="T2" fmla="*/ 372 w 1897"/>
              <a:gd name="T3" fmla="*/ 126 h 229"/>
              <a:gd name="T4" fmla="*/ 703 w 1897"/>
              <a:gd name="T5" fmla="*/ 28 h 229"/>
              <a:gd name="T6" fmla="*/ 1012 w 1897"/>
              <a:gd name="T7" fmla="*/ 28 h 229"/>
              <a:gd name="T8" fmla="*/ 1370 w 1897"/>
              <a:gd name="T9" fmla="*/ 196 h 229"/>
              <a:gd name="T10" fmla="*/ 1897 w 1897"/>
              <a:gd name="T11" fmla="*/ 224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7" h="229">
                <a:moveTo>
                  <a:pt x="0" y="168"/>
                </a:moveTo>
                <a:cubicBezTo>
                  <a:pt x="127" y="158"/>
                  <a:pt x="255" y="149"/>
                  <a:pt x="372" y="126"/>
                </a:cubicBezTo>
                <a:cubicBezTo>
                  <a:pt x="489" y="103"/>
                  <a:pt x="596" y="44"/>
                  <a:pt x="703" y="28"/>
                </a:cubicBezTo>
                <a:cubicBezTo>
                  <a:pt x="810" y="12"/>
                  <a:pt x="901" y="0"/>
                  <a:pt x="1012" y="28"/>
                </a:cubicBezTo>
                <a:cubicBezTo>
                  <a:pt x="1123" y="56"/>
                  <a:pt x="1223" y="163"/>
                  <a:pt x="1370" y="196"/>
                </a:cubicBezTo>
                <a:cubicBezTo>
                  <a:pt x="1517" y="229"/>
                  <a:pt x="1707" y="226"/>
                  <a:pt x="1897" y="2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0424" name="Freeform 8"/>
          <p:cNvSpPr>
            <a:spLocks/>
          </p:cNvSpPr>
          <p:nvPr/>
        </p:nvSpPr>
        <p:spPr bwMode="auto">
          <a:xfrm>
            <a:off x="2508250" y="1684338"/>
            <a:ext cx="2811463" cy="49212"/>
          </a:xfrm>
          <a:custGeom>
            <a:avLst/>
            <a:gdLst>
              <a:gd name="T0" fmla="*/ 0 w 1771"/>
              <a:gd name="T1" fmla="*/ 7 h 31"/>
              <a:gd name="T2" fmla="*/ 654 w 1771"/>
              <a:gd name="T3" fmla="*/ 28 h 31"/>
              <a:gd name="T4" fmla="*/ 879 w 1771"/>
              <a:gd name="T5" fmla="*/ 28 h 31"/>
              <a:gd name="T6" fmla="*/ 1230 w 1771"/>
              <a:gd name="T7" fmla="*/ 14 h 31"/>
              <a:gd name="T8" fmla="*/ 1560 w 1771"/>
              <a:gd name="T9" fmla="*/ 0 h 31"/>
              <a:gd name="T10" fmla="*/ 1771 w 1771"/>
              <a:gd name="T11" fmla="*/ 1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71" h="31">
                <a:moveTo>
                  <a:pt x="0" y="7"/>
                </a:moveTo>
                <a:cubicBezTo>
                  <a:pt x="254" y="16"/>
                  <a:pt x="508" y="25"/>
                  <a:pt x="654" y="28"/>
                </a:cubicBezTo>
                <a:cubicBezTo>
                  <a:pt x="800" y="31"/>
                  <a:pt x="783" y="30"/>
                  <a:pt x="879" y="28"/>
                </a:cubicBezTo>
                <a:cubicBezTo>
                  <a:pt x="975" y="26"/>
                  <a:pt x="1117" y="19"/>
                  <a:pt x="1230" y="14"/>
                </a:cubicBezTo>
                <a:cubicBezTo>
                  <a:pt x="1343" y="9"/>
                  <a:pt x="1470" y="0"/>
                  <a:pt x="1560" y="0"/>
                </a:cubicBezTo>
                <a:cubicBezTo>
                  <a:pt x="1650" y="0"/>
                  <a:pt x="1710" y="7"/>
                  <a:pt x="1771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0425" name="Freeform 9"/>
          <p:cNvSpPr>
            <a:spLocks/>
          </p:cNvSpPr>
          <p:nvPr/>
        </p:nvSpPr>
        <p:spPr bwMode="auto">
          <a:xfrm>
            <a:off x="2543175" y="1851025"/>
            <a:ext cx="2732088" cy="279400"/>
          </a:xfrm>
          <a:custGeom>
            <a:avLst/>
            <a:gdLst>
              <a:gd name="T0" fmla="*/ 0 w 1721"/>
              <a:gd name="T1" fmla="*/ 28 h 176"/>
              <a:gd name="T2" fmla="*/ 351 w 1721"/>
              <a:gd name="T3" fmla="*/ 63 h 176"/>
              <a:gd name="T4" fmla="*/ 674 w 1721"/>
              <a:gd name="T5" fmla="*/ 141 h 176"/>
              <a:gd name="T6" fmla="*/ 1081 w 1721"/>
              <a:gd name="T7" fmla="*/ 162 h 176"/>
              <a:gd name="T8" fmla="*/ 1433 w 1721"/>
              <a:gd name="T9" fmla="*/ 56 h 176"/>
              <a:gd name="T10" fmla="*/ 1721 w 1721"/>
              <a:gd name="T11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21" h="176">
                <a:moveTo>
                  <a:pt x="0" y="28"/>
                </a:moveTo>
                <a:cubicBezTo>
                  <a:pt x="119" y="36"/>
                  <a:pt x="239" y="44"/>
                  <a:pt x="351" y="63"/>
                </a:cubicBezTo>
                <a:cubicBezTo>
                  <a:pt x="463" y="82"/>
                  <a:pt x="552" y="124"/>
                  <a:pt x="674" y="141"/>
                </a:cubicBezTo>
                <a:cubicBezTo>
                  <a:pt x="796" y="158"/>
                  <a:pt x="955" y="176"/>
                  <a:pt x="1081" y="162"/>
                </a:cubicBezTo>
                <a:cubicBezTo>
                  <a:pt x="1207" y="148"/>
                  <a:pt x="1326" y="83"/>
                  <a:pt x="1433" y="56"/>
                </a:cubicBezTo>
                <a:cubicBezTo>
                  <a:pt x="1540" y="29"/>
                  <a:pt x="1630" y="14"/>
                  <a:pt x="1721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0426" name="Object 10"/>
          <p:cNvGraphicFramePr>
            <a:graphicFrameLocks noChangeAspect="1"/>
          </p:cNvGraphicFramePr>
          <p:nvPr/>
        </p:nvGraphicFramePr>
        <p:xfrm>
          <a:off x="1801813" y="1381125"/>
          <a:ext cx="4921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1" name="Equation" r:id="rId3" imgW="190440" imgH="215640" progId="Equation.3">
                  <p:embed/>
                </p:oleObj>
              </mc:Choice>
              <mc:Fallback>
                <p:oleObj name="Equation" r:id="rId3" imgW="190440" imgH="2156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1381125"/>
                        <a:ext cx="4921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46278"/>
              </p:ext>
            </p:extLst>
          </p:nvPr>
        </p:nvGraphicFramePr>
        <p:xfrm>
          <a:off x="522288" y="2311400"/>
          <a:ext cx="3192462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2" name="Equation" r:id="rId5" imgW="1409400" imgH="393480" progId="Equation.DSMT4">
                  <p:embed/>
                </p:oleObj>
              </mc:Choice>
              <mc:Fallback>
                <p:oleObj name="Equation" r:id="rId5" imgW="1409400" imgH="393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88" y="2311400"/>
                        <a:ext cx="3192462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8" name="Object 12"/>
          <p:cNvGraphicFramePr>
            <a:graphicFrameLocks noChangeAspect="1"/>
          </p:cNvGraphicFramePr>
          <p:nvPr/>
        </p:nvGraphicFramePr>
        <p:xfrm>
          <a:off x="790575" y="3254375"/>
          <a:ext cx="23034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3" name="Equation" r:id="rId7" imgW="1091880" imgH="228600" progId="Equation.3">
                  <p:embed/>
                </p:oleObj>
              </mc:Choice>
              <mc:Fallback>
                <p:oleObj name="Equation" r:id="rId7" imgW="109188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3254375"/>
                        <a:ext cx="2303463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9" name="AutoShape 13"/>
          <p:cNvSpPr>
            <a:spLocks/>
          </p:cNvSpPr>
          <p:nvPr/>
        </p:nvSpPr>
        <p:spPr bwMode="auto">
          <a:xfrm>
            <a:off x="339725" y="2454275"/>
            <a:ext cx="234950" cy="1327150"/>
          </a:xfrm>
          <a:prstGeom prst="leftBrace">
            <a:avLst>
              <a:gd name="adj1" fmla="val 4707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3657600" y="2976563"/>
            <a:ext cx="1471613" cy="234950"/>
          </a:xfrm>
          <a:prstGeom prst="rightArrow">
            <a:avLst>
              <a:gd name="adj1" fmla="val 50000"/>
              <a:gd name="adj2" fmla="val 1565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604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437948"/>
              </p:ext>
            </p:extLst>
          </p:nvPr>
        </p:nvGraphicFramePr>
        <p:xfrm>
          <a:off x="3861022" y="2423300"/>
          <a:ext cx="1655873" cy="487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4" name="Equation" r:id="rId9" imgW="952200" imgH="279360" progId="Equation.DSMT4">
                  <p:embed/>
                </p:oleObj>
              </mc:Choice>
              <mc:Fallback>
                <p:oleObj name="Equation" r:id="rId9" imgW="952200" imgH="2793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1022" y="2423300"/>
                        <a:ext cx="1655873" cy="487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768600"/>
              </p:ext>
            </p:extLst>
          </p:nvPr>
        </p:nvGraphicFramePr>
        <p:xfrm>
          <a:off x="6183313" y="2101850"/>
          <a:ext cx="2644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5" name="Equation" r:id="rId11" imgW="1168200" imgH="419040" progId="Equation.DSMT4">
                  <p:embed/>
                </p:oleObj>
              </mc:Choice>
              <mc:Fallback>
                <p:oleObj name="Equation" r:id="rId11" imgW="1168200" imgH="4190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2101850"/>
                        <a:ext cx="264477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52516"/>
              </p:ext>
            </p:extLst>
          </p:nvPr>
        </p:nvGraphicFramePr>
        <p:xfrm>
          <a:off x="6215029" y="3211513"/>
          <a:ext cx="2276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6" name="Equation" r:id="rId13" imgW="1079280" imgH="228600" progId="Equation.3">
                  <p:embed/>
                </p:oleObj>
              </mc:Choice>
              <mc:Fallback>
                <p:oleObj name="Equation" r:id="rId13" imgW="107928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29" y="3211513"/>
                        <a:ext cx="2276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4" name="AutoShape 18"/>
          <p:cNvSpPr>
            <a:spLocks/>
          </p:cNvSpPr>
          <p:nvPr/>
        </p:nvSpPr>
        <p:spPr bwMode="auto">
          <a:xfrm>
            <a:off x="5983399" y="2301479"/>
            <a:ext cx="234950" cy="1327150"/>
          </a:xfrm>
          <a:prstGeom prst="leftBrace">
            <a:avLst>
              <a:gd name="adj1" fmla="val 4707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6043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322922"/>
              </p:ext>
            </p:extLst>
          </p:nvPr>
        </p:nvGraphicFramePr>
        <p:xfrm>
          <a:off x="3822514" y="3309937"/>
          <a:ext cx="119538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7" name="Equation" r:id="rId15" imgW="736560" imgH="228600" progId="Equation.3">
                  <p:embed/>
                </p:oleObj>
              </mc:Choice>
              <mc:Fallback>
                <p:oleObj name="Equation" r:id="rId15" imgW="73656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2514" y="3309937"/>
                        <a:ext cx="1195388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260884"/>
              </p:ext>
            </p:extLst>
          </p:nvPr>
        </p:nvGraphicFramePr>
        <p:xfrm>
          <a:off x="374650" y="4014788"/>
          <a:ext cx="2644775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8" name="Equation" r:id="rId17" imgW="1168200" imgH="419040" progId="Equation.DSMT4">
                  <p:embed/>
                </p:oleObj>
              </mc:Choice>
              <mc:Fallback>
                <p:oleObj name="Equation" r:id="rId17" imgW="1168200" imgH="4190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4014788"/>
                        <a:ext cx="2644775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7" name="Object 21"/>
          <p:cNvGraphicFramePr>
            <a:graphicFrameLocks noChangeAspect="1"/>
          </p:cNvGraphicFramePr>
          <p:nvPr/>
        </p:nvGraphicFramePr>
        <p:xfrm>
          <a:off x="784225" y="5041900"/>
          <a:ext cx="2276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69" name="Equation" r:id="rId19" imgW="1079280" imgH="228600" progId="Equation.3">
                  <p:embed/>
                </p:oleObj>
              </mc:Choice>
              <mc:Fallback>
                <p:oleObj name="Equation" r:id="rId19" imgW="107928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5" y="5041900"/>
                        <a:ext cx="2276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8" name="AutoShape 22"/>
          <p:cNvSpPr>
            <a:spLocks/>
          </p:cNvSpPr>
          <p:nvPr/>
        </p:nvSpPr>
        <p:spPr bwMode="auto">
          <a:xfrm>
            <a:off x="257175" y="4183062"/>
            <a:ext cx="234950" cy="1327150"/>
          </a:xfrm>
          <a:prstGeom prst="leftBrace">
            <a:avLst>
              <a:gd name="adj1" fmla="val 4707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0439" name="AutoShape 23"/>
          <p:cNvSpPr>
            <a:spLocks noChangeArrowheads="1"/>
          </p:cNvSpPr>
          <p:nvPr/>
        </p:nvSpPr>
        <p:spPr bwMode="auto">
          <a:xfrm>
            <a:off x="3235325" y="4359373"/>
            <a:ext cx="958850" cy="212725"/>
          </a:xfrm>
          <a:prstGeom prst="rightArrow">
            <a:avLst>
              <a:gd name="adj1" fmla="val 50000"/>
              <a:gd name="adj2" fmla="val 1126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604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849217"/>
              </p:ext>
            </p:extLst>
          </p:nvPr>
        </p:nvGraphicFramePr>
        <p:xfrm>
          <a:off x="4268788" y="3906838"/>
          <a:ext cx="210185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70" name="Equation" r:id="rId20" imgW="927000" imgH="355320" progId="Equation.DSMT4">
                  <p:embed/>
                </p:oleObj>
              </mc:Choice>
              <mc:Fallback>
                <p:oleObj name="Equation" r:id="rId20" imgW="927000" imgH="35532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788" y="3906838"/>
                        <a:ext cx="210185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386170"/>
              </p:ext>
            </p:extLst>
          </p:nvPr>
        </p:nvGraphicFramePr>
        <p:xfrm>
          <a:off x="3770313" y="5221288"/>
          <a:ext cx="31575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71" name="Equation" r:id="rId22" imgW="1523880" imgH="457200" progId="Equation.DSMT4">
                  <p:embed/>
                </p:oleObj>
              </mc:Choice>
              <mc:Fallback>
                <p:oleObj name="Equation" r:id="rId22" imgW="1523880" imgH="4572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5221288"/>
                        <a:ext cx="3157537" cy="9493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wn Arrow 3"/>
          <p:cNvSpPr/>
          <p:nvPr/>
        </p:nvSpPr>
        <p:spPr>
          <a:xfrm>
            <a:off x="5233325" y="4716468"/>
            <a:ext cx="230990" cy="44283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18500" y="6245225"/>
            <a:ext cx="368300" cy="292735"/>
          </a:xfrm>
        </p:spPr>
        <p:txBody>
          <a:bodyPr/>
          <a:lstStyle/>
          <a:p>
            <a:fld id="{137E0991-EEDF-4A91-A908-CF93AB5347CF}" type="slidenum">
              <a:rPr lang="en-US"/>
              <a:pPr/>
              <a:t>5</a:t>
            </a:fld>
            <a:endParaRPr 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34975" y="268288"/>
            <a:ext cx="4284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Lumped Parameter Analysis</a:t>
            </a:r>
          </a:p>
        </p:txBody>
      </p:sp>
      <p:graphicFrame>
        <p:nvGraphicFramePr>
          <p:cNvPr id="614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228788"/>
              </p:ext>
            </p:extLst>
          </p:nvPr>
        </p:nvGraphicFramePr>
        <p:xfrm>
          <a:off x="1916113" y="787400"/>
          <a:ext cx="424656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7" name="Equation" r:id="rId3" imgW="2286000" imgH="457200" progId="Equation.DSMT4">
                  <p:embed/>
                </p:oleObj>
              </mc:Choice>
              <mc:Fallback>
                <p:oleObj name="Equation" r:id="rId3" imgW="22860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787400"/>
                        <a:ext cx="424656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Line 6"/>
          <p:cNvSpPr>
            <a:spLocks noChangeShapeType="1"/>
          </p:cNvSpPr>
          <p:nvPr/>
        </p:nvSpPr>
        <p:spPr bwMode="auto">
          <a:xfrm flipV="1">
            <a:off x="2578100" y="1593850"/>
            <a:ext cx="0" cy="2287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2420938" y="3768725"/>
            <a:ext cx="369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5842000" y="3817938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i="1"/>
              <a:t>t</a:t>
            </a:r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2578100" y="3200400"/>
            <a:ext cx="27654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2597150" y="2116138"/>
            <a:ext cx="27654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51" name="Object 11"/>
          <p:cNvGraphicFramePr>
            <a:graphicFrameLocks noChangeAspect="1"/>
          </p:cNvGraphicFramePr>
          <p:nvPr/>
        </p:nvGraphicFramePr>
        <p:xfrm>
          <a:off x="2201863" y="2913063"/>
          <a:ext cx="3460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8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863" y="2913063"/>
                        <a:ext cx="3460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2" name="Object 12"/>
          <p:cNvGraphicFramePr>
            <a:graphicFrameLocks noChangeAspect="1"/>
          </p:cNvGraphicFramePr>
          <p:nvPr/>
        </p:nvGraphicFramePr>
        <p:xfrm>
          <a:off x="2111375" y="1843088"/>
          <a:ext cx="4318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9" name="Equation" r:id="rId7" imgW="190440" imgH="215640" progId="Equation.3">
                  <p:embed/>
                </p:oleObj>
              </mc:Choice>
              <mc:Fallback>
                <p:oleObj name="Equation" r:id="rId7" imgW="19044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1843088"/>
                        <a:ext cx="4318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3" name="Freeform 13"/>
          <p:cNvSpPr>
            <a:spLocks/>
          </p:cNvSpPr>
          <p:nvPr/>
        </p:nvSpPr>
        <p:spPr bwMode="auto">
          <a:xfrm>
            <a:off x="2589213" y="2147888"/>
            <a:ext cx="2998788" cy="1063625"/>
          </a:xfrm>
          <a:custGeom>
            <a:avLst/>
            <a:gdLst>
              <a:gd name="T0" fmla="*/ 0 w 1889"/>
              <a:gd name="T1" fmla="*/ 670 h 670"/>
              <a:gd name="T2" fmla="*/ 126 w 1889"/>
              <a:gd name="T3" fmla="*/ 480 h 670"/>
              <a:gd name="T4" fmla="*/ 414 w 1889"/>
              <a:gd name="T5" fmla="*/ 255 h 670"/>
              <a:gd name="T6" fmla="*/ 828 w 1889"/>
              <a:gd name="T7" fmla="*/ 108 h 670"/>
              <a:gd name="T8" fmla="*/ 1390 w 1889"/>
              <a:gd name="T9" fmla="*/ 17 h 670"/>
              <a:gd name="T10" fmla="*/ 1889 w 1889"/>
              <a:gd name="T11" fmla="*/ 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89" h="670">
                <a:moveTo>
                  <a:pt x="0" y="670"/>
                </a:moveTo>
                <a:cubicBezTo>
                  <a:pt x="28" y="609"/>
                  <a:pt x="57" y="549"/>
                  <a:pt x="126" y="480"/>
                </a:cubicBezTo>
                <a:cubicBezTo>
                  <a:pt x="195" y="411"/>
                  <a:pt x="297" y="317"/>
                  <a:pt x="414" y="255"/>
                </a:cubicBezTo>
                <a:cubicBezTo>
                  <a:pt x="531" y="193"/>
                  <a:pt x="665" y="148"/>
                  <a:pt x="828" y="108"/>
                </a:cubicBezTo>
                <a:cubicBezTo>
                  <a:pt x="991" y="68"/>
                  <a:pt x="1213" y="34"/>
                  <a:pt x="1390" y="17"/>
                </a:cubicBezTo>
                <a:cubicBezTo>
                  <a:pt x="1567" y="0"/>
                  <a:pt x="1728" y="1"/>
                  <a:pt x="1889" y="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54" name="Freeform 14"/>
          <p:cNvSpPr>
            <a:spLocks/>
          </p:cNvSpPr>
          <p:nvPr/>
        </p:nvSpPr>
        <p:spPr bwMode="auto">
          <a:xfrm>
            <a:off x="2589213" y="2297113"/>
            <a:ext cx="3355975" cy="881063"/>
          </a:xfrm>
          <a:custGeom>
            <a:avLst/>
            <a:gdLst>
              <a:gd name="T0" fmla="*/ 0 w 2114"/>
              <a:gd name="T1" fmla="*/ 555 h 555"/>
              <a:gd name="T2" fmla="*/ 372 w 2114"/>
              <a:gd name="T3" fmla="*/ 358 h 555"/>
              <a:gd name="T4" fmla="*/ 835 w 2114"/>
              <a:gd name="T5" fmla="*/ 197 h 555"/>
              <a:gd name="T6" fmla="*/ 1692 w 2114"/>
              <a:gd name="T7" fmla="*/ 56 h 555"/>
              <a:gd name="T8" fmla="*/ 2114 w 2114"/>
              <a:gd name="T9" fmla="*/ 0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4" h="555">
                <a:moveTo>
                  <a:pt x="0" y="555"/>
                </a:moveTo>
                <a:cubicBezTo>
                  <a:pt x="116" y="486"/>
                  <a:pt x="233" y="418"/>
                  <a:pt x="372" y="358"/>
                </a:cubicBezTo>
                <a:cubicBezTo>
                  <a:pt x="511" y="298"/>
                  <a:pt x="615" y="247"/>
                  <a:pt x="835" y="197"/>
                </a:cubicBezTo>
                <a:cubicBezTo>
                  <a:pt x="1055" y="147"/>
                  <a:pt x="1479" y="89"/>
                  <a:pt x="1692" y="56"/>
                </a:cubicBezTo>
                <a:cubicBezTo>
                  <a:pt x="1905" y="23"/>
                  <a:pt x="2009" y="11"/>
                  <a:pt x="211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5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437339"/>
              </p:ext>
            </p:extLst>
          </p:nvPr>
        </p:nvGraphicFramePr>
        <p:xfrm>
          <a:off x="4046951" y="2214564"/>
          <a:ext cx="438912" cy="375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0" name="Equation" r:id="rId9" imgW="266400" imgH="228600" progId="Equation.DSMT4">
                  <p:embed/>
                </p:oleObj>
              </mc:Choice>
              <mc:Fallback>
                <p:oleObj name="Equation" r:id="rId9" imgW="2664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951" y="2214564"/>
                        <a:ext cx="438912" cy="375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06276"/>
              </p:ext>
            </p:extLst>
          </p:nvPr>
        </p:nvGraphicFramePr>
        <p:xfrm>
          <a:off x="438150" y="4030663"/>
          <a:ext cx="34639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1" name="Equation" r:id="rId11" imgW="2247840" imgH="596880" progId="Equation.DSMT4">
                  <p:embed/>
                </p:oleObj>
              </mc:Choice>
              <mc:Fallback>
                <p:oleObj name="Equation" r:id="rId11" imgW="2247840" imgH="5968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50" y="4030663"/>
                        <a:ext cx="34639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5916009" y="2085595"/>
            <a:ext cx="5822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i="1" dirty="0"/>
              <a:t>T(t)</a:t>
            </a:r>
          </a:p>
        </p:txBody>
      </p:sp>
      <p:sp>
        <p:nvSpPr>
          <p:cNvPr id="61462" name="Line 22"/>
          <p:cNvSpPr>
            <a:spLocks noChangeShapeType="1"/>
          </p:cNvSpPr>
          <p:nvPr/>
        </p:nvSpPr>
        <p:spPr bwMode="auto">
          <a:xfrm flipV="1">
            <a:off x="5999163" y="4360863"/>
            <a:ext cx="0" cy="163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63" name="Line 23"/>
          <p:cNvSpPr>
            <a:spLocks noChangeShapeType="1"/>
          </p:cNvSpPr>
          <p:nvPr/>
        </p:nvSpPr>
        <p:spPr bwMode="auto">
          <a:xfrm>
            <a:off x="5876925" y="5932488"/>
            <a:ext cx="2441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64" name="Line 24"/>
          <p:cNvSpPr>
            <a:spLocks noChangeShapeType="1"/>
          </p:cNvSpPr>
          <p:nvPr/>
        </p:nvSpPr>
        <p:spPr bwMode="auto">
          <a:xfrm>
            <a:off x="5999163" y="5597525"/>
            <a:ext cx="19288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65" name="Line 25"/>
          <p:cNvSpPr>
            <a:spLocks noChangeShapeType="1"/>
          </p:cNvSpPr>
          <p:nvPr/>
        </p:nvSpPr>
        <p:spPr bwMode="auto">
          <a:xfrm>
            <a:off x="6016625" y="4791075"/>
            <a:ext cx="19288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66" name="Object 26"/>
          <p:cNvGraphicFramePr>
            <a:graphicFrameLocks noChangeAspect="1"/>
          </p:cNvGraphicFramePr>
          <p:nvPr/>
        </p:nvGraphicFramePr>
        <p:xfrm>
          <a:off x="5716588" y="5402263"/>
          <a:ext cx="2349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2" name="Equation" r:id="rId13" imgW="152280" imgH="228600" progId="Equation.3">
                  <p:embed/>
                </p:oleObj>
              </mc:Choice>
              <mc:Fallback>
                <p:oleObj name="Equation" r:id="rId13" imgW="15228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588" y="5402263"/>
                        <a:ext cx="2349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7" name="Object 27"/>
          <p:cNvGraphicFramePr>
            <a:graphicFrameLocks noChangeAspect="1"/>
          </p:cNvGraphicFramePr>
          <p:nvPr/>
        </p:nvGraphicFramePr>
        <p:xfrm>
          <a:off x="5672138" y="4611688"/>
          <a:ext cx="29368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3" name="Equation" r:id="rId15" imgW="190440" imgH="215640" progId="Equation.3">
                  <p:embed/>
                </p:oleObj>
              </mc:Choice>
              <mc:Fallback>
                <p:oleObj name="Equation" r:id="rId15" imgW="190440" imgH="215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2138" y="4611688"/>
                        <a:ext cx="29368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8" name="Freeform 28"/>
          <p:cNvSpPr>
            <a:spLocks/>
          </p:cNvSpPr>
          <p:nvPr/>
        </p:nvSpPr>
        <p:spPr bwMode="auto">
          <a:xfrm>
            <a:off x="5988050" y="4811713"/>
            <a:ext cx="1595438" cy="763587"/>
          </a:xfrm>
          <a:custGeom>
            <a:avLst/>
            <a:gdLst>
              <a:gd name="T0" fmla="*/ 0 w 1005"/>
              <a:gd name="T1" fmla="*/ 481 h 481"/>
              <a:gd name="T2" fmla="*/ 70 w 1005"/>
              <a:gd name="T3" fmla="*/ 313 h 481"/>
              <a:gd name="T4" fmla="*/ 239 w 1005"/>
              <a:gd name="T5" fmla="*/ 158 h 481"/>
              <a:gd name="T6" fmla="*/ 576 w 1005"/>
              <a:gd name="T7" fmla="*/ 25 h 481"/>
              <a:gd name="T8" fmla="*/ 1005 w 1005"/>
              <a:gd name="T9" fmla="*/ 11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5" h="481">
                <a:moveTo>
                  <a:pt x="0" y="481"/>
                </a:moveTo>
                <a:cubicBezTo>
                  <a:pt x="15" y="424"/>
                  <a:pt x="30" y="367"/>
                  <a:pt x="70" y="313"/>
                </a:cubicBezTo>
                <a:cubicBezTo>
                  <a:pt x="110" y="259"/>
                  <a:pt x="155" y="206"/>
                  <a:pt x="239" y="158"/>
                </a:cubicBezTo>
                <a:cubicBezTo>
                  <a:pt x="323" y="110"/>
                  <a:pt x="448" y="50"/>
                  <a:pt x="576" y="25"/>
                </a:cubicBezTo>
                <a:cubicBezTo>
                  <a:pt x="704" y="0"/>
                  <a:pt x="854" y="5"/>
                  <a:pt x="1005" y="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71" name="Object 31"/>
          <p:cNvGraphicFramePr>
            <a:graphicFrameLocks noChangeAspect="1"/>
          </p:cNvGraphicFramePr>
          <p:nvPr/>
        </p:nvGraphicFramePr>
        <p:xfrm>
          <a:off x="8056563" y="6008688"/>
          <a:ext cx="2254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4" name="Equation" r:id="rId17" imgW="126720" imgH="177480" progId="Equation.3">
                  <p:embed/>
                </p:oleObj>
              </mc:Choice>
              <mc:Fallback>
                <p:oleObj name="Equation" r:id="rId17" imgW="126720" imgH="17748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6563" y="6008688"/>
                        <a:ext cx="2254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2" name="Line 32"/>
          <p:cNvSpPr>
            <a:spLocks noChangeShapeType="1"/>
          </p:cNvSpPr>
          <p:nvPr/>
        </p:nvSpPr>
        <p:spPr bwMode="auto">
          <a:xfrm>
            <a:off x="6345238" y="4794250"/>
            <a:ext cx="0" cy="29051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473" name="Line 33"/>
          <p:cNvSpPr>
            <a:spLocks noChangeShapeType="1"/>
          </p:cNvSpPr>
          <p:nvPr/>
        </p:nvSpPr>
        <p:spPr bwMode="auto">
          <a:xfrm>
            <a:off x="6342063" y="5068888"/>
            <a:ext cx="0" cy="858837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7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636309"/>
              </p:ext>
            </p:extLst>
          </p:nvPr>
        </p:nvGraphicFramePr>
        <p:xfrm>
          <a:off x="6099385" y="6198426"/>
          <a:ext cx="5365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5" name="Equation" r:id="rId19" imgW="444240" imgH="393480" progId="Equation.3">
                  <p:embed/>
                </p:oleObj>
              </mc:Choice>
              <mc:Fallback>
                <p:oleObj name="Equation" r:id="rId19" imgW="444240" imgH="39348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385" y="6198426"/>
                        <a:ext cx="536575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5" name="Freeform 35"/>
          <p:cNvSpPr>
            <a:spLocks/>
          </p:cNvSpPr>
          <p:nvPr/>
        </p:nvSpPr>
        <p:spPr bwMode="auto">
          <a:xfrm>
            <a:off x="6389688" y="4360863"/>
            <a:ext cx="623887" cy="568325"/>
          </a:xfrm>
          <a:custGeom>
            <a:avLst/>
            <a:gdLst>
              <a:gd name="T0" fmla="*/ 393 w 393"/>
              <a:gd name="T1" fmla="*/ 0 h 358"/>
              <a:gd name="T2" fmla="*/ 105 w 393"/>
              <a:gd name="T3" fmla="*/ 161 h 358"/>
              <a:gd name="T4" fmla="*/ 0 w 393"/>
              <a:gd name="T5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3" h="358">
                <a:moveTo>
                  <a:pt x="393" y="0"/>
                </a:moveTo>
                <a:cubicBezTo>
                  <a:pt x="281" y="50"/>
                  <a:pt x="170" y="101"/>
                  <a:pt x="105" y="161"/>
                </a:cubicBezTo>
                <a:cubicBezTo>
                  <a:pt x="40" y="221"/>
                  <a:pt x="20" y="289"/>
                  <a:pt x="0" y="35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6147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2628"/>
              </p:ext>
            </p:extLst>
          </p:nvPr>
        </p:nvGraphicFramePr>
        <p:xfrm>
          <a:off x="6927850" y="3822700"/>
          <a:ext cx="13811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6" name="Equation" r:id="rId21" imgW="1130040" imgH="457200" progId="Equation.DSMT4">
                  <p:embed/>
                </p:oleObj>
              </mc:Choice>
              <mc:Fallback>
                <p:oleObj name="Equation" r:id="rId21" imgW="1130040" imgH="4572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3822700"/>
                        <a:ext cx="1381125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400041"/>
              </p:ext>
            </p:extLst>
          </p:nvPr>
        </p:nvGraphicFramePr>
        <p:xfrm>
          <a:off x="6722378" y="5208588"/>
          <a:ext cx="2297112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7" name="Equation" r:id="rId23" imgW="1650960" imgH="228600" progId="Equation.DSMT4">
                  <p:embed/>
                </p:oleObj>
              </mc:Choice>
              <mc:Fallback>
                <p:oleObj name="Equation" r:id="rId23" imgW="165096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2378" y="5208588"/>
                        <a:ext cx="2297112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8" name="Line 38"/>
          <p:cNvSpPr>
            <a:spLocks noChangeShapeType="1"/>
          </p:cNvSpPr>
          <p:nvPr/>
        </p:nvSpPr>
        <p:spPr bwMode="auto">
          <a:xfrm flipH="1" flipV="1">
            <a:off x="6498220" y="5353563"/>
            <a:ext cx="22176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11" name="Group 10"/>
          <p:cNvGrpSpPr/>
          <p:nvPr/>
        </p:nvGrpSpPr>
        <p:grpSpPr>
          <a:xfrm>
            <a:off x="658368" y="5010595"/>
            <a:ext cx="4680395" cy="807593"/>
            <a:chOff x="658368" y="4763707"/>
            <a:chExt cx="4680395" cy="807593"/>
          </a:xfrm>
        </p:grpSpPr>
        <p:graphicFrame>
          <p:nvGraphicFramePr>
            <p:cNvPr id="614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8708170"/>
                </p:ext>
              </p:extLst>
            </p:nvPr>
          </p:nvGraphicFramePr>
          <p:xfrm>
            <a:off x="997014" y="4763707"/>
            <a:ext cx="788987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98" name="Equation" r:id="rId25" imgW="444240" imgH="393480" progId="Equation.3">
                    <p:embed/>
                  </p:oleObj>
                </mc:Choice>
                <mc:Fallback>
                  <p:oleObj name="Equation" r:id="rId25" imgW="444240" imgH="3934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014" y="4763707"/>
                          <a:ext cx="788987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69" name="Line 29"/>
            <p:cNvSpPr>
              <a:spLocks noChangeShapeType="1"/>
            </p:cNvSpPr>
            <p:nvPr/>
          </p:nvSpPr>
          <p:spPr bwMode="auto">
            <a:xfrm>
              <a:off x="1924751" y="5164138"/>
              <a:ext cx="518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aphicFrame>
          <p:nvGraphicFramePr>
            <p:cNvPr id="61470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4355983"/>
                </p:ext>
              </p:extLst>
            </p:nvPr>
          </p:nvGraphicFramePr>
          <p:xfrm>
            <a:off x="2582863" y="4866450"/>
            <a:ext cx="2755900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99" name="Equation" r:id="rId27" imgW="1790640" imgH="457200" progId="Equation.DSMT4">
                    <p:embed/>
                  </p:oleObj>
                </mc:Choice>
                <mc:Fallback>
                  <p:oleObj name="Equation" r:id="rId27" imgW="1790640" imgH="4572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2863" y="4866450"/>
                          <a:ext cx="2755900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658368" y="49336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If</a:t>
              </a:r>
              <a:endParaRPr lang="es-AR" i="1" dirty="0"/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221055"/>
              </p:ext>
            </p:extLst>
          </p:nvPr>
        </p:nvGraphicFramePr>
        <p:xfrm>
          <a:off x="7177088" y="4910931"/>
          <a:ext cx="40640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0" name="Equation" r:id="rId29" imgW="330120" imgH="228600" progId="Equation.DSMT4">
                  <p:embed/>
                </p:oleObj>
              </mc:Choice>
              <mc:Fallback>
                <p:oleObj name="Equation" r:id="rId29" imgW="330120" imgH="2286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088" y="4910931"/>
                        <a:ext cx="406400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p Arrow 4"/>
          <p:cNvSpPr/>
          <p:nvPr/>
        </p:nvSpPr>
        <p:spPr>
          <a:xfrm>
            <a:off x="6313197" y="5999163"/>
            <a:ext cx="76491" cy="23704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31489" y="4921218"/>
            <a:ext cx="311943" cy="12938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6353112" y="5085713"/>
            <a:ext cx="108532" cy="511812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87F1A-D0F6-4FAA-A457-A0801E3D1C8F}" type="slidenum">
              <a:rPr lang="en-US"/>
              <a:pPr/>
              <a:t>6</a:t>
            </a:fld>
            <a:endParaRPr 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34975" y="268288"/>
            <a:ext cx="4284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Lumped Parameter Analysis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465138" y="808038"/>
            <a:ext cx="7589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34950" indent="-234950"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sz="2400"/>
              <a:t> Solution relatively simple</a:t>
            </a:r>
          </a:p>
          <a:p>
            <a:pPr>
              <a:buFontTx/>
              <a:buChar char="•"/>
            </a:pPr>
            <a:r>
              <a:rPr lang="en-US" sz="2400"/>
              <a:t> How do we know that we can apply this analysis in a</a:t>
            </a:r>
          </a:p>
          <a:p>
            <a:r>
              <a:rPr lang="en-US" sz="2400"/>
              <a:t>   particular heat transfer process?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700088" y="2224088"/>
            <a:ext cx="440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Definition of Biot Number </a:t>
            </a:r>
            <a:r>
              <a:rPr lang="en-US" sz="2400"/>
              <a:t>(</a:t>
            </a:r>
            <a:r>
              <a:rPr lang="en-US" sz="2400" i="1"/>
              <a:t>B</a:t>
            </a:r>
            <a:r>
              <a:rPr lang="en-US" sz="2400" i="1" baseline="-25000"/>
              <a:t>i</a:t>
            </a:r>
            <a:r>
              <a:rPr lang="en-US" sz="2400"/>
              <a:t>)</a:t>
            </a:r>
            <a:endParaRPr lang="en-US" sz="2400" b="1" u="sng"/>
          </a:p>
        </p:txBody>
      </p:sp>
      <p:graphicFrame>
        <p:nvGraphicFramePr>
          <p:cNvPr id="624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833132"/>
              </p:ext>
            </p:extLst>
          </p:nvPr>
        </p:nvGraphicFramePr>
        <p:xfrm>
          <a:off x="1352550" y="2667000"/>
          <a:ext cx="6027738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2" name="Equation" r:id="rId3" imgW="3022560" imgH="761760" progId="Equation.DSMT4">
                  <p:embed/>
                </p:oleObj>
              </mc:Choice>
              <mc:Fallback>
                <p:oleObj name="Equation" r:id="rId3" imgW="3022560" imgH="7617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2667000"/>
                        <a:ext cx="6027738" cy="151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588963" y="4175125"/>
            <a:ext cx="76626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34950" indent="-234950"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3495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sz="2400" dirty="0"/>
              <a:t>Small </a:t>
            </a:r>
            <a:r>
              <a:rPr lang="en-US" sz="2400" i="1" dirty="0" err="1"/>
              <a:t>Biot</a:t>
            </a:r>
            <a:r>
              <a:rPr lang="en-US" sz="2400" dirty="0"/>
              <a:t> – Solid heat resistance is small – </a:t>
            </a:r>
            <a:r>
              <a:rPr lang="en-US" sz="2400" dirty="0">
                <a:solidFill>
                  <a:srgbClr val="FF0000"/>
                </a:solidFill>
              </a:rPr>
              <a:t>Lumped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Parameter Analysis </a:t>
            </a:r>
            <a:r>
              <a:rPr lang="en-US" sz="2400" u="sng" dirty="0">
                <a:solidFill>
                  <a:srgbClr val="FF0000"/>
                </a:solidFill>
              </a:rPr>
              <a:t>is</a:t>
            </a:r>
            <a:r>
              <a:rPr lang="en-US" sz="2400" dirty="0">
                <a:solidFill>
                  <a:srgbClr val="FF0000"/>
                </a:solidFill>
              </a:rPr>
              <a:t> appropriate</a:t>
            </a:r>
          </a:p>
          <a:p>
            <a:pPr>
              <a:buFontTx/>
              <a:buChar char="•"/>
            </a:pPr>
            <a:r>
              <a:rPr lang="en-US" sz="2400" dirty="0"/>
              <a:t>Large </a:t>
            </a:r>
            <a:r>
              <a:rPr lang="en-US" sz="2400" i="1" dirty="0" err="1"/>
              <a:t>Biot</a:t>
            </a:r>
            <a:r>
              <a:rPr lang="en-US" sz="2400" dirty="0"/>
              <a:t> – Solid heat resistance is large – </a:t>
            </a:r>
            <a:r>
              <a:rPr lang="en-US" sz="2400" dirty="0">
                <a:solidFill>
                  <a:srgbClr val="FF0000"/>
                </a:solidFill>
              </a:rPr>
              <a:t>Lumped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Parameter Analysis </a:t>
            </a:r>
            <a:r>
              <a:rPr lang="en-US" sz="2400" u="sng" dirty="0">
                <a:solidFill>
                  <a:srgbClr val="FF0000"/>
                </a:solidFill>
              </a:rPr>
              <a:t>is not</a:t>
            </a:r>
            <a:r>
              <a:rPr lang="en-US" sz="2400" dirty="0">
                <a:solidFill>
                  <a:srgbClr val="FF0000"/>
                </a:solidFill>
              </a:rPr>
              <a:t> appropriate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F28DC-5625-4A2E-BA6E-841B1522B834}" type="slidenum">
              <a:rPr lang="en-US"/>
              <a:pPr/>
              <a:t>7</a:t>
            </a:fld>
            <a:endParaRPr lang="en-US"/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98450" y="361950"/>
            <a:ext cx="2547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Biot Number </a:t>
            </a:r>
            <a:r>
              <a:rPr lang="en-US" sz="2400"/>
              <a:t>(</a:t>
            </a:r>
            <a:r>
              <a:rPr lang="en-US" sz="2400" i="1"/>
              <a:t>B</a:t>
            </a:r>
            <a:r>
              <a:rPr lang="en-US" sz="2400" i="1" baseline="-25000"/>
              <a:t>i</a:t>
            </a:r>
            <a:r>
              <a:rPr lang="en-US" sz="2400"/>
              <a:t>)</a:t>
            </a:r>
            <a:endParaRPr lang="en-US" sz="2400" b="1" u="sng"/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1249363" y="912813"/>
          <a:ext cx="2312987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9" name="Equation" r:id="rId3" imgW="1054080" imgH="609480" progId="Equation.3">
                  <p:embed/>
                </p:oleObj>
              </mc:Choice>
              <mc:Fallback>
                <p:oleObj name="Equation" r:id="rId3" imgW="1054080" imgH="609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912813"/>
                        <a:ext cx="2312987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6"/>
          <p:cNvGraphicFramePr>
            <a:graphicFrameLocks noChangeAspect="1"/>
          </p:cNvGraphicFramePr>
          <p:nvPr/>
        </p:nvGraphicFramePr>
        <p:xfrm>
          <a:off x="4160838" y="1317625"/>
          <a:ext cx="3343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0" name="Equation" r:id="rId5" imgW="1676160" imgH="393480" progId="Equation.3">
                  <p:embed/>
                </p:oleObj>
              </mc:Choice>
              <mc:Fallback>
                <p:oleObj name="Equation" r:id="rId5" imgW="1676160" imgH="393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1317625"/>
                        <a:ext cx="33432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387350" y="2400300"/>
            <a:ext cx="849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Characteristic Length </a:t>
            </a:r>
            <a:r>
              <a:rPr lang="en-US" sz="2400"/>
              <a:t>(</a:t>
            </a:r>
            <a:r>
              <a:rPr lang="en-US" sz="2400" i="1"/>
              <a:t>L</a:t>
            </a:r>
            <a:r>
              <a:rPr lang="en-US" sz="2400" i="1" baseline="-25000"/>
              <a:t>c</a:t>
            </a:r>
            <a:r>
              <a:rPr lang="en-US" sz="2400"/>
              <a:t>) = Path of </a:t>
            </a:r>
            <a:r>
              <a:rPr lang="en-US" sz="2400" u="sng"/>
              <a:t>least thermal resistance</a:t>
            </a:r>
          </a:p>
        </p:txBody>
      </p:sp>
      <p:grpSp>
        <p:nvGrpSpPr>
          <p:cNvPr id="63501" name="Group 13"/>
          <p:cNvGrpSpPr>
            <a:grpSpLocks/>
          </p:cNvGrpSpPr>
          <p:nvPr/>
        </p:nvGrpSpPr>
        <p:grpSpPr bwMode="auto">
          <a:xfrm>
            <a:off x="1271588" y="3378200"/>
            <a:ext cx="703262" cy="1282700"/>
            <a:chOff x="316" y="2058"/>
            <a:chExt cx="443" cy="808"/>
          </a:xfrm>
        </p:grpSpPr>
        <p:sp>
          <p:nvSpPr>
            <p:cNvPr id="63496" name="AutoShape 8"/>
            <p:cNvSpPr>
              <a:spLocks noChangeArrowheads="1"/>
            </p:cNvSpPr>
            <p:nvPr/>
          </p:nvSpPr>
          <p:spPr bwMode="auto">
            <a:xfrm>
              <a:off x="330" y="2058"/>
              <a:ext cx="429" cy="808"/>
            </a:xfrm>
            <a:prstGeom prst="can">
              <a:avLst>
                <a:gd name="adj" fmla="val 47086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AR" sz="2400" baseline="-25000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316" y="2473"/>
              <a:ext cx="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3499" name="Rectangle 11"/>
            <p:cNvSpPr>
              <a:spLocks noChangeArrowheads="1"/>
            </p:cNvSpPr>
            <p:nvPr/>
          </p:nvSpPr>
          <p:spPr bwMode="auto">
            <a:xfrm>
              <a:off x="340" y="2490"/>
              <a:ext cx="2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i="1"/>
                <a:t>L</a:t>
              </a:r>
              <a:r>
                <a:rPr lang="en-US" sz="2000" i="1" baseline="-25000"/>
                <a:t>c</a:t>
              </a:r>
            </a:p>
          </p:txBody>
        </p:sp>
      </p:grpSp>
      <p:grpSp>
        <p:nvGrpSpPr>
          <p:cNvPr id="63508" name="Group 20"/>
          <p:cNvGrpSpPr>
            <a:grpSpLocks/>
          </p:cNvGrpSpPr>
          <p:nvPr/>
        </p:nvGrpSpPr>
        <p:grpSpPr bwMode="auto">
          <a:xfrm>
            <a:off x="3544888" y="3478213"/>
            <a:ext cx="1304925" cy="1204912"/>
            <a:chOff x="1988" y="2184"/>
            <a:chExt cx="822" cy="759"/>
          </a:xfrm>
        </p:grpSpPr>
        <p:sp>
          <p:nvSpPr>
            <p:cNvPr id="63500" name="AutoShape 12"/>
            <p:cNvSpPr>
              <a:spLocks noChangeArrowheads="1"/>
            </p:cNvSpPr>
            <p:nvPr/>
          </p:nvSpPr>
          <p:spPr bwMode="auto">
            <a:xfrm>
              <a:off x="1988" y="2184"/>
              <a:ext cx="822" cy="759"/>
            </a:xfrm>
            <a:prstGeom prst="can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3502" name="Line 14"/>
            <p:cNvSpPr>
              <a:spLocks noChangeShapeType="1"/>
            </p:cNvSpPr>
            <p:nvPr/>
          </p:nvSpPr>
          <p:spPr bwMode="auto">
            <a:xfrm flipH="1" flipV="1">
              <a:off x="2262" y="2480"/>
              <a:ext cx="133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3503" name="Line 15"/>
            <p:cNvSpPr>
              <a:spLocks noChangeShapeType="1"/>
            </p:cNvSpPr>
            <p:nvPr/>
          </p:nvSpPr>
          <p:spPr bwMode="auto">
            <a:xfrm flipH="1">
              <a:off x="2185" y="2620"/>
              <a:ext cx="182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3504" name="Line 16"/>
            <p:cNvSpPr>
              <a:spLocks noChangeShapeType="1"/>
            </p:cNvSpPr>
            <p:nvPr/>
          </p:nvSpPr>
          <p:spPr bwMode="auto">
            <a:xfrm flipV="1">
              <a:off x="2409" y="2466"/>
              <a:ext cx="148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3505" name="Line 17"/>
            <p:cNvSpPr>
              <a:spLocks noChangeShapeType="1"/>
            </p:cNvSpPr>
            <p:nvPr/>
          </p:nvSpPr>
          <p:spPr bwMode="auto">
            <a:xfrm>
              <a:off x="2402" y="2606"/>
              <a:ext cx="183" cy="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3506" name="Rectangle 18"/>
            <p:cNvSpPr>
              <a:spLocks noChangeArrowheads="1"/>
            </p:cNvSpPr>
            <p:nvPr/>
          </p:nvSpPr>
          <p:spPr bwMode="auto">
            <a:xfrm>
              <a:off x="2194" y="2652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L</a:t>
              </a:r>
              <a:r>
                <a:rPr lang="en-US" i="1" baseline="-25000"/>
                <a:t>c </a:t>
              </a:r>
              <a:r>
                <a:rPr lang="en-US" i="1"/>
                <a:t>?</a:t>
              </a:r>
              <a:endParaRPr lang="en-US" i="1" baseline="-25000"/>
            </a:p>
          </p:txBody>
        </p:sp>
      </p:grpSp>
      <p:sp>
        <p:nvSpPr>
          <p:cNvPr id="63507" name="AutoShape 19"/>
          <p:cNvSpPr>
            <a:spLocks noChangeArrowheads="1"/>
          </p:cNvSpPr>
          <p:nvPr/>
        </p:nvSpPr>
        <p:spPr bwMode="auto">
          <a:xfrm>
            <a:off x="5788024" y="4080669"/>
            <a:ext cx="2308225" cy="401638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 flipV="1">
            <a:off x="6969124" y="4158457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3510" name="Rectangle 22"/>
          <p:cNvSpPr>
            <a:spLocks noChangeArrowheads="1"/>
          </p:cNvSpPr>
          <p:nvPr/>
        </p:nvSpPr>
        <p:spPr bwMode="auto">
          <a:xfrm>
            <a:off x="6594474" y="4131469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L</a:t>
            </a:r>
            <a:r>
              <a:rPr lang="en-US" i="1" baseline="-25000"/>
              <a:t>c</a:t>
            </a:r>
          </a:p>
        </p:txBody>
      </p:sp>
      <p:sp>
        <p:nvSpPr>
          <p:cNvPr id="2" name="Freeform 1"/>
          <p:cNvSpPr/>
          <p:nvPr/>
        </p:nvSpPr>
        <p:spPr>
          <a:xfrm>
            <a:off x="740664" y="3794729"/>
            <a:ext cx="423903" cy="246919"/>
          </a:xfrm>
          <a:custGeom>
            <a:avLst/>
            <a:gdLst>
              <a:gd name="connsiteX0" fmla="*/ 420624 w 423903"/>
              <a:gd name="connsiteY0" fmla="*/ 246919 h 246919"/>
              <a:gd name="connsiteX1" fmla="*/ 411480 w 423903"/>
              <a:gd name="connsiteY1" fmla="*/ 9175 h 246919"/>
              <a:gd name="connsiteX2" fmla="*/ 320040 w 423903"/>
              <a:gd name="connsiteY2" fmla="*/ 237775 h 246919"/>
              <a:gd name="connsiteX3" fmla="*/ 310896 w 423903"/>
              <a:gd name="connsiteY3" fmla="*/ 31 h 246919"/>
              <a:gd name="connsiteX4" fmla="*/ 237744 w 423903"/>
              <a:gd name="connsiteY4" fmla="*/ 219487 h 246919"/>
              <a:gd name="connsiteX5" fmla="*/ 237744 w 423903"/>
              <a:gd name="connsiteY5" fmla="*/ 31 h 246919"/>
              <a:gd name="connsiteX6" fmla="*/ 173736 w 423903"/>
              <a:gd name="connsiteY6" fmla="*/ 210343 h 246919"/>
              <a:gd name="connsiteX7" fmla="*/ 0 w 423903"/>
              <a:gd name="connsiteY7" fmla="*/ 219487 h 24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03" h="246919">
                <a:moveTo>
                  <a:pt x="420624" y="246919"/>
                </a:moveTo>
                <a:cubicBezTo>
                  <a:pt x="424434" y="128809"/>
                  <a:pt x="428244" y="10699"/>
                  <a:pt x="411480" y="9175"/>
                </a:cubicBezTo>
                <a:cubicBezTo>
                  <a:pt x="394716" y="7651"/>
                  <a:pt x="336804" y="239299"/>
                  <a:pt x="320040" y="237775"/>
                </a:cubicBezTo>
                <a:cubicBezTo>
                  <a:pt x="303276" y="236251"/>
                  <a:pt x="324612" y="3079"/>
                  <a:pt x="310896" y="31"/>
                </a:cubicBezTo>
                <a:cubicBezTo>
                  <a:pt x="297180" y="-3017"/>
                  <a:pt x="249936" y="219487"/>
                  <a:pt x="237744" y="219487"/>
                </a:cubicBezTo>
                <a:cubicBezTo>
                  <a:pt x="225552" y="219487"/>
                  <a:pt x="248412" y="1555"/>
                  <a:pt x="237744" y="31"/>
                </a:cubicBezTo>
                <a:cubicBezTo>
                  <a:pt x="227076" y="-1493"/>
                  <a:pt x="213360" y="173767"/>
                  <a:pt x="173736" y="210343"/>
                </a:cubicBezTo>
                <a:cubicBezTo>
                  <a:pt x="134112" y="246919"/>
                  <a:pt x="67056" y="233203"/>
                  <a:pt x="0" y="219487"/>
                </a:cubicBezTo>
              </a:path>
            </a:pathLst>
          </a:custGeom>
          <a:noFill/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extBox 2"/>
          <p:cNvSpPr txBox="1"/>
          <p:nvPr/>
        </p:nvSpPr>
        <p:spPr>
          <a:xfrm>
            <a:off x="182205" y="3231598"/>
            <a:ext cx="126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Heat Transfer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direction</a:t>
            </a:r>
            <a:endParaRPr lang="es-AR" sz="1400" dirty="0">
              <a:solidFill>
                <a:srgbClr val="FF0000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5247186">
            <a:off x="6648141" y="3703125"/>
            <a:ext cx="423903" cy="246919"/>
          </a:xfrm>
          <a:custGeom>
            <a:avLst/>
            <a:gdLst>
              <a:gd name="connsiteX0" fmla="*/ 420624 w 423903"/>
              <a:gd name="connsiteY0" fmla="*/ 246919 h 246919"/>
              <a:gd name="connsiteX1" fmla="*/ 411480 w 423903"/>
              <a:gd name="connsiteY1" fmla="*/ 9175 h 246919"/>
              <a:gd name="connsiteX2" fmla="*/ 320040 w 423903"/>
              <a:gd name="connsiteY2" fmla="*/ 237775 h 246919"/>
              <a:gd name="connsiteX3" fmla="*/ 310896 w 423903"/>
              <a:gd name="connsiteY3" fmla="*/ 31 h 246919"/>
              <a:gd name="connsiteX4" fmla="*/ 237744 w 423903"/>
              <a:gd name="connsiteY4" fmla="*/ 219487 h 246919"/>
              <a:gd name="connsiteX5" fmla="*/ 237744 w 423903"/>
              <a:gd name="connsiteY5" fmla="*/ 31 h 246919"/>
              <a:gd name="connsiteX6" fmla="*/ 173736 w 423903"/>
              <a:gd name="connsiteY6" fmla="*/ 210343 h 246919"/>
              <a:gd name="connsiteX7" fmla="*/ 0 w 423903"/>
              <a:gd name="connsiteY7" fmla="*/ 219487 h 24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03" h="246919">
                <a:moveTo>
                  <a:pt x="420624" y="246919"/>
                </a:moveTo>
                <a:cubicBezTo>
                  <a:pt x="424434" y="128809"/>
                  <a:pt x="428244" y="10699"/>
                  <a:pt x="411480" y="9175"/>
                </a:cubicBezTo>
                <a:cubicBezTo>
                  <a:pt x="394716" y="7651"/>
                  <a:pt x="336804" y="239299"/>
                  <a:pt x="320040" y="237775"/>
                </a:cubicBezTo>
                <a:cubicBezTo>
                  <a:pt x="303276" y="236251"/>
                  <a:pt x="324612" y="3079"/>
                  <a:pt x="310896" y="31"/>
                </a:cubicBezTo>
                <a:cubicBezTo>
                  <a:pt x="297180" y="-3017"/>
                  <a:pt x="249936" y="219487"/>
                  <a:pt x="237744" y="219487"/>
                </a:cubicBezTo>
                <a:cubicBezTo>
                  <a:pt x="225552" y="219487"/>
                  <a:pt x="248412" y="1555"/>
                  <a:pt x="237744" y="31"/>
                </a:cubicBezTo>
                <a:cubicBezTo>
                  <a:pt x="227076" y="-1493"/>
                  <a:pt x="213360" y="173767"/>
                  <a:pt x="173736" y="210343"/>
                </a:cubicBezTo>
                <a:cubicBezTo>
                  <a:pt x="134112" y="246919"/>
                  <a:pt x="67056" y="233203"/>
                  <a:pt x="0" y="219487"/>
                </a:cubicBezTo>
              </a:path>
            </a:pathLst>
          </a:custGeom>
          <a:noFill/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TextBox 25"/>
          <p:cNvSpPr txBox="1"/>
          <p:nvPr/>
        </p:nvSpPr>
        <p:spPr>
          <a:xfrm>
            <a:off x="6226104" y="3085294"/>
            <a:ext cx="126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Heat Transfer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direction</a:t>
            </a:r>
            <a:endParaRPr lang="es-AR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28297" y="4657450"/>
            <a:ext cx="126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Heat Transfer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Direction ???</a:t>
            </a:r>
            <a:endParaRPr lang="es-AR" sz="1400" dirty="0">
              <a:solidFill>
                <a:srgbClr val="FF00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9765176">
            <a:off x="3073431" y="4180252"/>
            <a:ext cx="742920" cy="246919"/>
          </a:xfrm>
          <a:custGeom>
            <a:avLst/>
            <a:gdLst>
              <a:gd name="connsiteX0" fmla="*/ 420624 w 423903"/>
              <a:gd name="connsiteY0" fmla="*/ 246919 h 246919"/>
              <a:gd name="connsiteX1" fmla="*/ 411480 w 423903"/>
              <a:gd name="connsiteY1" fmla="*/ 9175 h 246919"/>
              <a:gd name="connsiteX2" fmla="*/ 320040 w 423903"/>
              <a:gd name="connsiteY2" fmla="*/ 237775 h 246919"/>
              <a:gd name="connsiteX3" fmla="*/ 310896 w 423903"/>
              <a:gd name="connsiteY3" fmla="*/ 31 h 246919"/>
              <a:gd name="connsiteX4" fmla="*/ 237744 w 423903"/>
              <a:gd name="connsiteY4" fmla="*/ 219487 h 246919"/>
              <a:gd name="connsiteX5" fmla="*/ 237744 w 423903"/>
              <a:gd name="connsiteY5" fmla="*/ 31 h 246919"/>
              <a:gd name="connsiteX6" fmla="*/ 173736 w 423903"/>
              <a:gd name="connsiteY6" fmla="*/ 210343 h 246919"/>
              <a:gd name="connsiteX7" fmla="*/ 0 w 423903"/>
              <a:gd name="connsiteY7" fmla="*/ 219487 h 246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3903" h="246919">
                <a:moveTo>
                  <a:pt x="420624" y="246919"/>
                </a:moveTo>
                <a:cubicBezTo>
                  <a:pt x="424434" y="128809"/>
                  <a:pt x="428244" y="10699"/>
                  <a:pt x="411480" y="9175"/>
                </a:cubicBezTo>
                <a:cubicBezTo>
                  <a:pt x="394716" y="7651"/>
                  <a:pt x="336804" y="239299"/>
                  <a:pt x="320040" y="237775"/>
                </a:cubicBezTo>
                <a:cubicBezTo>
                  <a:pt x="303276" y="236251"/>
                  <a:pt x="324612" y="3079"/>
                  <a:pt x="310896" y="31"/>
                </a:cubicBezTo>
                <a:cubicBezTo>
                  <a:pt x="297180" y="-3017"/>
                  <a:pt x="249936" y="219487"/>
                  <a:pt x="237744" y="219487"/>
                </a:cubicBezTo>
                <a:cubicBezTo>
                  <a:pt x="225552" y="219487"/>
                  <a:pt x="248412" y="1555"/>
                  <a:pt x="237744" y="31"/>
                </a:cubicBezTo>
                <a:cubicBezTo>
                  <a:pt x="227076" y="-1493"/>
                  <a:pt x="213360" y="173767"/>
                  <a:pt x="173736" y="210343"/>
                </a:cubicBezTo>
                <a:cubicBezTo>
                  <a:pt x="134112" y="246919"/>
                  <a:pt x="67056" y="233203"/>
                  <a:pt x="0" y="219487"/>
                </a:cubicBezTo>
              </a:path>
            </a:pathLst>
          </a:custGeom>
          <a:noFill/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DA8BB-5C7E-452E-8A17-75B6DCBF5D36}" type="slidenum">
              <a:rPr lang="en-US"/>
              <a:pPr/>
              <a:t>8</a:t>
            </a:fld>
            <a:endParaRPr lang="en-US"/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298450" y="361950"/>
            <a:ext cx="2547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Biot Number </a:t>
            </a:r>
            <a:r>
              <a:rPr lang="en-US" sz="2400"/>
              <a:t>(</a:t>
            </a:r>
            <a:r>
              <a:rPr lang="en-US" sz="2400" i="1"/>
              <a:t>B</a:t>
            </a:r>
            <a:r>
              <a:rPr lang="en-US" sz="2400" i="1" baseline="-25000"/>
              <a:t>i</a:t>
            </a:r>
            <a:r>
              <a:rPr lang="en-US" sz="2400"/>
              <a:t>)</a:t>
            </a:r>
            <a:endParaRPr lang="en-US" sz="2400" b="1" u="sng"/>
          </a:p>
        </p:txBody>
      </p:sp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2144713" y="768350"/>
          <a:ext cx="3900487" cy="171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" name="Equation" r:id="rId3" imgW="1384200" imgH="609480" progId="Equation.3">
                  <p:embed/>
                </p:oleObj>
              </mc:Choice>
              <mc:Fallback>
                <p:oleObj name="Equation" r:id="rId3" imgW="1384200" imgH="609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768350"/>
                        <a:ext cx="3900487" cy="171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089025" y="2595563"/>
            <a:ext cx="6529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The error in the temperature calculations is less than 5%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2071688" y="3251200"/>
            <a:ext cx="5464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27063"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Lumped Parameter Analysis Appropriate for: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000" dirty="0"/>
              <a:t>Large surface areas</a:t>
            </a:r>
          </a:p>
          <a:p>
            <a:pPr>
              <a:buFontTx/>
              <a:buChar char="•"/>
            </a:pPr>
            <a:r>
              <a:rPr lang="en-US" sz="2000" dirty="0"/>
              <a:t>Small volumes</a:t>
            </a:r>
          </a:p>
          <a:p>
            <a:pPr>
              <a:buFontTx/>
              <a:buChar char="•"/>
            </a:pPr>
            <a:r>
              <a:rPr lang="en-US" sz="2000" dirty="0"/>
              <a:t>Small convective heat transfer coefficients</a:t>
            </a:r>
          </a:p>
          <a:p>
            <a:pPr>
              <a:buFontTx/>
              <a:buChar char="•"/>
            </a:pPr>
            <a:r>
              <a:rPr lang="en-US" sz="2000" dirty="0"/>
              <a:t>Large thermal conductivities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ABE 308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4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D1589-F88B-4455-8172-C10527DA4376}" type="slidenum">
              <a:rPr lang="en-US"/>
              <a:pPr/>
              <a:t>9</a:t>
            </a:fld>
            <a:endParaRPr lang="en-US"/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98475" y="352425"/>
            <a:ext cx="6010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u="sng" dirty="0"/>
              <a:t>Example – Keeping eggs warms in an incubator</a:t>
            </a:r>
          </a:p>
        </p:txBody>
      </p:sp>
      <p:sp>
        <p:nvSpPr>
          <p:cNvPr id="65554" name="Text Box 18"/>
          <p:cNvSpPr txBox="1">
            <a:spLocks noChangeArrowheads="1"/>
          </p:cNvSpPr>
          <p:nvPr/>
        </p:nvSpPr>
        <p:spPr bwMode="auto">
          <a:xfrm>
            <a:off x="420688" y="3967163"/>
            <a:ext cx="755367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Estimate the temperature of the egg after 1 hour in the incubator</a:t>
            </a:r>
          </a:p>
        </p:txBody>
      </p:sp>
      <p:graphicFrame>
        <p:nvGraphicFramePr>
          <p:cNvPr id="65555" name="Object 19"/>
          <p:cNvGraphicFramePr>
            <a:graphicFrameLocks noChangeAspect="1"/>
          </p:cNvGraphicFramePr>
          <p:nvPr/>
        </p:nvGraphicFramePr>
        <p:xfrm>
          <a:off x="5995988" y="1014413"/>
          <a:ext cx="13144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8" name="Equation" r:id="rId3" imgW="863280" imgH="253800" progId="Equation.3">
                  <p:embed/>
                </p:oleObj>
              </mc:Choice>
              <mc:Fallback>
                <p:oleObj name="Equation" r:id="rId3" imgW="863280" imgH="253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988" y="1014413"/>
                        <a:ext cx="13144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6" name="Object 20"/>
          <p:cNvGraphicFramePr>
            <a:graphicFrameLocks noChangeAspect="1"/>
          </p:cNvGraphicFramePr>
          <p:nvPr/>
        </p:nvGraphicFramePr>
        <p:xfrm>
          <a:off x="6022975" y="1441450"/>
          <a:ext cx="13906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9" name="Equation" r:id="rId5" imgW="914400" imgH="393480" progId="Equation.3">
                  <p:embed/>
                </p:oleObj>
              </mc:Choice>
              <mc:Fallback>
                <p:oleObj name="Equation" r:id="rId5" imgW="914400" imgH="39348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1441450"/>
                        <a:ext cx="13906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7" name="Object 21"/>
          <p:cNvGraphicFramePr>
            <a:graphicFrameLocks noChangeAspect="1"/>
          </p:cNvGraphicFramePr>
          <p:nvPr/>
        </p:nvGraphicFramePr>
        <p:xfrm>
          <a:off x="5954713" y="1995488"/>
          <a:ext cx="16224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0" name="Equation" r:id="rId7" imgW="1066680" imgH="431640" progId="Equation.3">
                  <p:embed/>
                </p:oleObj>
              </mc:Choice>
              <mc:Fallback>
                <p:oleObj name="Equation" r:id="rId7" imgW="1066680" imgH="4316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1995488"/>
                        <a:ext cx="1622425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8" name="Object 22"/>
          <p:cNvGraphicFramePr>
            <a:graphicFrameLocks noChangeAspect="1"/>
          </p:cNvGraphicFramePr>
          <p:nvPr/>
        </p:nvGraphicFramePr>
        <p:xfrm>
          <a:off x="6043613" y="2695575"/>
          <a:ext cx="1525587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1" name="Equation" r:id="rId9" imgW="1002960" imgH="431640" progId="Equation.3">
                  <p:embed/>
                </p:oleObj>
              </mc:Choice>
              <mc:Fallback>
                <p:oleObj name="Equation" r:id="rId9" imgW="1002960" imgH="4316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2695575"/>
                        <a:ext cx="1525587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0" name="Text Box 24"/>
          <p:cNvSpPr txBox="1">
            <a:spLocks noChangeArrowheads="1"/>
          </p:cNvSpPr>
          <p:nvPr/>
        </p:nvSpPr>
        <p:spPr bwMode="auto">
          <a:xfrm>
            <a:off x="644525" y="4624388"/>
            <a:ext cx="689964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6075" indent="-346075"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60375"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460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sz="2000" dirty="0"/>
              <a:t>Assume that the egg is spherical</a:t>
            </a:r>
          </a:p>
          <a:p>
            <a:pPr>
              <a:buFontTx/>
              <a:buChar char="•"/>
            </a:pPr>
            <a:r>
              <a:rPr lang="en-US" sz="2000" dirty="0"/>
              <a:t>Redo the analysis for a boiling egg, </a:t>
            </a:r>
            <a:r>
              <a:rPr lang="en-US" sz="2000" i="1" dirty="0"/>
              <a:t>h = 10,000 W/m</a:t>
            </a:r>
            <a:r>
              <a:rPr lang="en-US" sz="2000" i="1" baseline="30000" dirty="0"/>
              <a:t>2</a:t>
            </a:r>
            <a:r>
              <a:rPr lang="en-US" sz="2000" i="1" dirty="0"/>
              <a:t>.K</a:t>
            </a:r>
            <a:r>
              <a:rPr lang="en-US" sz="2000" dirty="0"/>
              <a:t>. </a:t>
            </a:r>
          </a:p>
          <a:p>
            <a:pPr marL="0" indent="0"/>
            <a:r>
              <a:rPr lang="en-US" sz="2000" dirty="0"/>
              <a:t>	Could we use the Lumped Parameter Analysis?</a:t>
            </a:r>
          </a:p>
        </p:txBody>
      </p:sp>
      <p:grpSp>
        <p:nvGrpSpPr>
          <p:cNvPr id="65562" name="Group 26"/>
          <p:cNvGrpSpPr>
            <a:grpSpLocks/>
          </p:cNvGrpSpPr>
          <p:nvPr/>
        </p:nvGrpSpPr>
        <p:grpSpPr bwMode="auto">
          <a:xfrm>
            <a:off x="747713" y="1069975"/>
            <a:ext cx="4884737" cy="2565400"/>
            <a:chOff x="471" y="674"/>
            <a:chExt cx="3077" cy="1616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71" y="674"/>
              <a:ext cx="3077" cy="16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5544" name="Oval 8"/>
            <p:cNvSpPr>
              <a:spLocks noChangeArrowheads="1"/>
            </p:cNvSpPr>
            <p:nvPr/>
          </p:nvSpPr>
          <p:spPr bwMode="auto">
            <a:xfrm>
              <a:off x="1005" y="1285"/>
              <a:ext cx="695" cy="422"/>
            </a:xfrm>
            <a:prstGeom prst="ellipse">
              <a:avLst/>
            </a:prstGeom>
            <a:solidFill>
              <a:srgbClr val="F6FCA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000"/>
                <a:t>Egg</a:t>
              </a:r>
            </a:p>
          </p:txBody>
        </p:sp>
        <p:sp>
          <p:nvSpPr>
            <p:cNvPr id="65546" name="Text Box 10"/>
            <p:cNvSpPr txBox="1">
              <a:spLocks noChangeArrowheads="1"/>
            </p:cNvSpPr>
            <p:nvPr/>
          </p:nvSpPr>
          <p:spPr bwMode="auto">
            <a:xfrm>
              <a:off x="1706" y="933"/>
              <a:ext cx="108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h </a:t>
              </a:r>
              <a:r>
                <a:rPr lang="en-US"/>
                <a:t>= 5.2 W/m</a:t>
              </a:r>
              <a:r>
                <a:rPr lang="en-US" baseline="30000"/>
                <a:t>2</a:t>
              </a:r>
              <a:r>
                <a:rPr lang="en-US"/>
                <a:t>.K</a:t>
              </a:r>
            </a:p>
          </p:txBody>
        </p:sp>
        <p:sp>
          <p:nvSpPr>
            <p:cNvPr id="65548" name="Line 12"/>
            <p:cNvSpPr>
              <a:spLocks noChangeShapeType="1"/>
            </p:cNvSpPr>
            <p:nvPr/>
          </p:nvSpPr>
          <p:spPr bwMode="auto">
            <a:xfrm flipH="1">
              <a:off x="1616" y="1440"/>
              <a:ext cx="302" cy="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1949" y="1332"/>
              <a:ext cx="6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T</a:t>
              </a:r>
              <a:r>
                <a:rPr lang="en-US" i="1" baseline="-25000"/>
                <a:t>i</a:t>
              </a:r>
              <a:r>
                <a:rPr lang="en-US" i="1"/>
                <a:t> </a:t>
              </a:r>
              <a:r>
                <a:rPr lang="en-US"/>
                <a:t>=20</a:t>
              </a:r>
              <a:r>
                <a:rPr lang="en-US" baseline="30000"/>
                <a:t>o</a:t>
              </a:r>
              <a:r>
                <a:rPr lang="en-US"/>
                <a:t>C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490" y="723"/>
              <a:ext cx="7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Incubator</a:t>
              </a:r>
            </a:p>
          </p:txBody>
        </p:sp>
        <p:graphicFrame>
          <p:nvGraphicFramePr>
            <p:cNvPr id="65552" name="Object 16"/>
            <p:cNvGraphicFramePr>
              <a:graphicFrameLocks noChangeAspect="1"/>
            </p:cNvGraphicFramePr>
            <p:nvPr/>
          </p:nvGraphicFramePr>
          <p:xfrm>
            <a:off x="2118" y="1759"/>
            <a:ext cx="861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12" name="Equation" r:id="rId11" imgW="672840" imgH="228600" progId="Equation.3">
                    <p:embed/>
                  </p:oleObj>
                </mc:Choice>
                <mc:Fallback>
                  <p:oleObj name="Equation" r:id="rId11" imgW="672840" imgH="2286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8" y="1759"/>
                          <a:ext cx="861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61" name="Freeform 25"/>
            <p:cNvSpPr>
              <a:spLocks/>
            </p:cNvSpPr>
            <p:nvPr/>
          </p:nvSpPr>
          <p:spPr bwMode="auto">
            <a:xfrm rot="-788831">
              <a:off x="1639" y="1650"/>
              <a:ext cx="403" cy="316"/>
            </a:xfrm>
            <a:custGeom>
              <a:avLst/>
              <a:gdLst>
                <a:gd name="T0" fmla="*/ 372 w 403"/>
                <a:gd name="T1" fmla="*/ 316 h 316"/>
                <a:gd name="T2" fmla="*/ 393 w 403"/>
                <a:gd name="T3" fmla="*/ 232 h 316"/>
                <a:gd name="T4" fmla="*/ 309 w 403"/>
                <a:gd name="T5" fmla="*/ 302 h 316"/>
                <a:gd name="T6" fmla="*/ 295 w 403"/>
                <a:gd name="T7" fmla="*/ 232 h 316"/>
                <a:gd name="T8" fmla="*/ 309 w 403"/>
                <a:gd name="T9" fmla="*/ 162 h 316"/>
                <a:gd name="T10" fmla="*/ 225 w 403"/>
                <a:gd name="T11" fmla="*/ 232 h 316"/>
                <a:gd name="T12" fmla="*/ 232 w 403"/>
                <a:gd name="T13" fmla="*/ 127 h 316"/>
                <a:gd name="T14" fmla="*/ 161 w 403"/>
                <a:gd name="T15" fmla="*/ 141 h 316"/>
                <a:gd name="T16" fmla="*/ 133 w 403"/>
                <a:gd name="T17" fmla="*/ 190 h 316"/>
                <a:gd name="T18" fmla="*/ 126 w 403"/>
                <a:gd name="T19" fmla="*/ 71 h 316"/>
                <a:gd name="T20" fmla="*/ 0 w 403"/>
                <a:gd name="T21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3" h="316">
                  <a:moveTo>
                    <a:pt x="372" y="316"/>
                  </a:moveTo>
                  <a:cubicBezTo>
                    <a:pt x="387" y="275"/>
                    <a:pt x="403" y="234"/>
                    <a:pt x="393" y="232"/>
                  </a:cubicBezTo>
                  <a:cubicBezTo>
                    <a:pt x="383" y="230"/>
                    <a:pt x="325" y="302"/>
                    <a:pt x="309" y="302"/>
                  </a:cubicBezTo>
                  <a:cubicBezTo>
                    <a:pt x="293" y="302"/>
                    <a:pt x="295" y="255"/>
                    <a:pt x="295" y="232"/>
                  </a:cubicBezTo>
                  <a:cubicBezTo>
                    <a:pt x="295" y="209"/>
                    <a:pt x="321" y="162"/>
                    <a:pt x="309" y="162"/>
                  </a:cubicBezTo>
                  <a:cubicBezTo>
                    <a:pt x="297" y="162"/>
                    <a:pt x="238" y="238"/>
                    <a:pt x="225" y="232"/>
                  </a:cubicBezTo>
                  <a:cubicBezTo>
                    <a:pt x="212" y="226"/>
                    <a:pt x="243" y="142"/>
                    <a:pt x="232" y="127"/>
                  </a:cubicBezTo>
                  <a:cubicBezTo>
                    <a:pt x="221" y="112"/>
                    <a:pt x="178" y="131"/>
                    <a:pt x="161" y="141"/>
                  </a:cubicBezTo>
                  <a:cubicBezTo>
                    <a:pt x="144" y="151"/>
                    <a:pt x="139" y="202"/>
                    <a:pt x="133" y="190"/>
                  </a:cubicBezTo>
                  <a:cubicBezTo>
                    <a:pt x="127" y="178"/>
                    <a:pt x="148" y="103"/>
                    <a:pt x="126" y="71"/>
                  </a:cubicBezTo>
                  <a:cubicBezTo>
                    <a:pt x="104" y="39"/>
                    <a:pt x="52" y="19"/>
                    <a:pt x="0" y="0"/>
                  </a:cubicBezTo>
                </a:path>
              </a:pathLst>
            </a:cu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1035</Words>
  <Application>Microsoft Office PowerPoint</Application>
  <PresentationFormat>On-screen Show (4:3)</PresentationFormat>
  <Paragraphs>298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Times New Roman</vt:lpstr>
      <vt:lpstr>Wingdings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localadmin</dc:creator>
  <cp:lastModifiedBy>Campanella, Osvaldo H</cp:lastModifiedBy>
  <cp:revision>54</cp:revision>
  <dcterms:created xsi:type="dcterms:W3CDTF">2007-01-19T01:44:30Z</dcterms:created>
  <dcterms:modified xsi:type="dcterms:W3CDTF">2018-01-29T14:09:53Z</dcterms:modified>
</cp:coreProperties>
</file>